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ags/tag2.xml" ContentType="application/vnd.openxmlformats-officedocument.presentationml.tags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5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6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2.xml" ContentType="application/vnd.openxmlformats-officedocument.drawingml.chartshapes+xml"/>
  <Override PartName="/ppt/charts/chart7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1.xml" ContentType="application/vnd.openxmlformats-officedocument.themeOverride+xml"/>
  <Override PartName="/ppt/charts/chart8.xml" ContentType="application/vnd.openxmlformats-officedocument.drawingml.chart+xml"/>
  <Override PartName="/ppt/theme/themeOverride2.xml" ContentType="application/vnd.openxmlformats-officedocument.themeOverrid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3.xml" ContentType="application/vnd.openxmlformats-officedocument.themeOverride+xml"/>
  <Override PartName="/ppt/drawings/drawing3.xml" ContentType="application/vnd.openxmlformats-officedocument.drawingml.chartshapes+xml"/>
  <Override PartName="/ppt/charts/chart11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4.xml" ContentType="application/vnd.openxmlformats-officedocument.themeOverrid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4"/>
  </p:notesMasterIdLst>
  <p:handoutMasterIdLst>
    <p:handoutMasterId r:id="rId35"/>
  </p:handoutMasterIdLst>
  <p:sldIdLst>
    <p:sldId id="807" r:id="rId3"/>
    <p:sldId id="740" r:id="rId4"/>
    <p:sldId id="808" r:id="rId5"/>
    <p:sldId id="809" r:id="rId6"/>
    <p:sldId id="712" r:id="rId7"/>
    <p:sldId id="779" r:id="rId8"/>
    <p:sldId id="257" r:id="rId9"/>
    <p:sldId id="273" r:id="rId10"/>
    <p:sldId id="274" r:id="rId11"/>
    <p:sldId id="275" r:id="rId12"/>
    <p:sldId id="279" r:id="rId13"/>
    <p:sldId id="280" r:id="rId14"/>
    <p:sldId id="277" r:id="rId15"/>
    <p:sldId id="266" r:id="rId16"/>
    <p:sldId id="270" r:id="rId17"/>
    <p:sldId id="744" r:id="rId18"/>
    <p:sldId id="780" r:id="rId19"/>
    <p:sldId id="785" r:id="rId20"/>
    <p:sldId id="786" r:id="rId21"/>
    <p:sldId id="787" r:id="rId22"/>
    <p:sldId id="788" r:id="rId23"/>
    <p:sldId id="801" r:id="rId24"/>
    <p:sldId id="802" r:id="rId25"/>
    <p:sldId id="758" r:id="rId26"/>
    <p:sldId id="812" r:id="rId27"/>
    <p:sldId id="811" r:id="rId28"/>
    <p:sldId id="791" r:id="rId29"/>
    <p:sldId id="790" r:id="rId30"/>
    <p:sldId id="792" r:id="rId31"/>
    <p:sldId id="794" r:id="rId32"/>
    <p:sldId id="724" r:id="rId33"/>
  </p:sldIdLst>
  <p:sldSz cx="12192000" cy="6858000"/>
  <p:notesSz cx="9866313" cy="6735763"/>
  <p:custDataLst>
    <p:tags r:id="rId36"/>
  </p:custDataLst>
  <p:defaultTextStyle>
    <a:defPPr>
      <a:defRPr lang="sk-S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rusak" initials="" lastIdx="6" clrIdx="0"/>
  <p:cmAuthor id="1" name="marusak" initials="m" lastIdx="1" clrIdx="1">
    <p:extLst>
      <p:ext uri="{19B8F6BF-5375-455C-9EA6-DF929625EA0E}">
        <p15:presenceInfo xmlns:p15="http://schemas.microsoft.com/office/powerpoint/2012/main" userId="marusa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FF"/>
    <a:srgbClr val="214053"/>
    <a:srgbClr val="346684"/>
    <a:srgbClr val="014225"/>
    <a:srgbClr val="1D917E"/>
    <a:srgbClr val="00CC00"/>
    <a:srgbClr val="F32D40"/>
    <a:srgbClr val="CCECFF"/>
    <a:srgbClr val="80BEF9"/>
    <a:srgbClr val="FBC1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Stredný štýl 4 - zvýrazneni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71" autoAdjust="0"/>
    <p:restoredTop sz="94946" autoAdjust="0"/>
  </p:normalViewPr>
  <p:slideViewPr>
    <p:cSldViewPr>
      <p:cViewPr varScale="1">
        <p:scale>
          <a:sx n="109" d="100"/>
          <a:sy n="109" d="100"/>
        </p:scale>
        <p:origin x="768" y="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5.xml"/><Relationship Id="rId1" Type="http://schemas.microsoft.com/office/2011/relationships/chartStyle" Target="style5.xml"/><Relationship Id="rId5" Type="http://schemas.openxmlformats.org/officeDocument/2006/relationships/chartUserShapes" Target="../drawings/drawing3.xml"/><Relationship Id="rId4" Type="http://schemas.openxmlformats.org/officeDocument/2006/relationships/oleObject" Target="file:///C:\Users\Martina\Desktop\LC%20Acea%20Registration%20and%20Forecast%202016%20(2).xlsx" TargetMode="Externa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5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rtina\Desktop\LC%20Acea%20Registration%20and%20Forecast%202016%20(2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rtina\Desktop\LC%20Acea%20Registration%20and%20Forecast%202016%20(2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rtina\Desktop\LC%20Acea%20Registration%20and%20Forecast%202016%20(2)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2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2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rtina\Desktop\LC%20Acea%20Registration%20and%20Forecast%202016%20(2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5605725065616798E-2"/>
          <c:y val="2.1221474661893449E-3"/>
          <c:w val="0.96913804386991109"/>
          <c:h val="0.8540606087263896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Hárok1!$B$1</c:f>
              <c:strCache>
                <c:ptCount val="1"/>
                <c:pt idx="0">
                  <c:v>KIA</c:v>
                </c:pt>
              </c:strCache>
            </c:strRef>
          </c:tx>
          <c:spPr>
            <a:solidFill>
              <a:schemeClr val="accent2"/>
            </a:solidFill>
            <a:effectLst/>
            <a:scene3d>
              <a:camera prst="orthographicFront"/>
              <a:lightRig rig="threePt" dir="t"/>
            </a:scene3d>
          </c:spPr>
          <c:invertIfNegative val="0"/>
          <c:dPt>
            <c:idx val="9"/>
            <c:invertIfNegative val="0"/>
            <c:bubble3D val="0"/>
            <c:spPr>
              <a:solidFill>
                <a:schemeClr val="accent2"/>
              </a:solidFill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1-77A0-4193-817D-E31EA4D882DE}"/>
              </c:ext>
            </c:extLst>
          </c:dPt>
          <c:dPt>
            <c:idx val="15"/>
            <c:invertIfNegative val="0"/>
            <c:bubble3D val="0"/>
            <c:spPr>
              <a:solidFill>
                <a:schemeClr val="accent2"/>
              </a:solidFill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3-77A0-4193-817D-E31EA4D882DE}"/>
              </c:ext>
            </c:extLst>
          </c:dPt>
          <c:cat>
            <c:numRef>
              <c:f>Hárok1!$A$2:$A$16</c:f>
              <c:numCache>
                <c:formatCode>General</c:formatCode>
                <c:ptCount val="15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</c:numCache>
            </c:numRef>
          </c:cat>
          <c:val>
            <c:numRef>
              <c:f>Hárok1!$B$2:$B$16</c:f>
              <c:numCache>
                <c:formatCode>#,##0</c:formatCode>
                <c:ptCount val="15"/>
                <c:pt idx="0">
                  <c:v>6000</c:v>
                </c:pt>
                <c:pt idx="1">
                  <c:v>145078</c:v>
                </c:pt>
                <c:pt idx="2">
                  <c:v>201507</c:v>
                </c:pt>
                <c:pt idx="3">
                  <c:v>150015</c:v>
                </c:pt>
                <c:pt idx="4">
                  <c:v>229469</c:v>
                </c:pt>
                <c:pt idx="5">
                  <c:v>252203</c:v>
                </c:pt>
                <c:pt idx="6">
                  <c:v>292050</c:v>
                </c:pt>
                <c:pt idx="7">
                  <c:v>313000</c:v>
                </c:pt>
                <c:pt idx="8">
                  <c:v>323720</c:v>
                </c:pt>
                <c:pt idx="9">
                  <c:v>338020</c:v>
                </c:pt>
                <c:pt idx="10">
                  <c:v>339500</c:v>
                </c:pt>
                <c:pt idx="11">
                  <c:v>335594</c:v>
                </c:pt>
                <c:pt idx="12">
                  <c:v>333000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7A0-4193-817D-E31EA4D882DE}"/>
            </c:ext>
          </c:extLst>
        </c:ser>
        <c:ser>
          <c:idx val="1"/>
          <c:order val="1"/>
          <c:tx>
            <c:strRef>
              <c:f>Hárok1!$C$1</c:f>
              <c:strCache>
                <c:ptCount val="1"/>
                <c:pt idx="0">
                  <c:v>PSA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effectLst/>
            <a:scene3d>
              <a:camera prst="orthographicFront"/>
              <a:lightRig rig="threePt" dir="t"/>
            </a:scene3d>
          </c:spPr>
          <c:invertIfNegative val="0"/>
          <c:cat>
            <c:numRef>
              <c:f>Hárok1!$A$2:$A$16</c:f>
              <c:numCache>
                <c:formatCode>General</c:formatCode>
                <c:ptCount val="15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</c:numCache>
            </c:numRef>
          </c:cat>
          <c:val>
            <c:numRef>
              <c:f>Hárok1!$C$2:$C$16</c:f>
              <c:numCache>
                <c:formatCode>#,##0</c:formatCode>
                <c:ptCount val="15"/>
                <c:pt idx="0">
                  <c:v>60000</c:v>
                </c:pt>
                <c:pt idx="1">
                  <c:v>177585</c:v>
                </c:pt>
                <c:pt idx="2">
                  <c:v>186397</c:v>
                </c:pt>
                <c:pt idx="3">
                  <c:v>207128</c:v>
                </c:pt>
                <c:pt idx="4">
                  <c:v>187954</c:v>
                </c:pt>
                <c:pt idx="5">
                  <c:v>177776</c:v>
                </c:pt>
                <c:pt idx="6">
                  <c:v>214617</c:v>
                </c:pt>
                <c:pt idx="7">
                  <c:v>248405</c:v>
                </c:pt>
                <c:pt idx="8">
                  <c:v>255176</c:v>
                </c:pt>
                <c:pt idx="9">
                  <c:v>303025</c:v>
                </c:pt>
                <c:pt idx="10">
                  <c:v>315050</c:v>
                </c:pt>
                <c:pt idx="11">
                  <c:v>335069</c:v>
                </c:pt>
                <c:pt idx="12">
                  <c:v>352007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7A0-4193-817D-E31EA4D882DE}"/>
            </c:ext>
          </c:extLst>
        </c:ser>
        <c:ser>
          <c:idx val="2"/>
          <c:order val="2"/>
          <c:tx>
            <c:strRef>
              <c:f>Hárok1!$D$1</c:f>
              <c:strCache>
                <c:ptCount val="1"/>
                <c:pt idx="0">
                  <c:v>VW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effectLst/>
            <a:scene3d>
              <a:camera prst="orthographicFront"/>
              <a:lightRig rig="threePt" dir="t"/>
            </a:scene3d>
          </c:spPr>
          <c:invertIfNegative val="0"/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77A0-4193-817D-E31EA4D882DE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77A0-4193-817D-E31EA4D882DE}"/>
              </c:ext>
            </c:extLst>
          </c:dPt>
          <c:dPt>
            <c:idx val="13"/>
            <c:invertIfNegative val="0"/>
            <c:bubble3D val="0"/>
            <c:spPr>
              <a:solidFill>
                <a:srgbClr val="214053"/>
              </a:solidFill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A-77A0-4193-817D-E31EA4D882DE}"/>
              </c:ext>
            </c:extLst>
          </c:dPt>
          <c:dPt>
            <c:idx val="14"/>
            <c:invertIfNegative val="0"/>
            <c:bubble3D val="0"/>
            <c:spPr>
              <a:solidFill>
                <a:schemeClr val="accent6"/>
              </a:solidFill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16-77A0-4193-817D-E31EA4D882DE}"/>
              </c:ext>
            </c:extLst>
          </c:dPt>
          <c:dLbls>
            <c:dLbl>
              <c:idx val="0"/>
              <c:layout>
                <c:manualLayout>
                  <c:x val="1.4247552001321101E-3"/>
                  <c:y val="-0.11200742474423517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295 360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77A0-4193-817D-E31EA4D882DE}"/>
                </c:ext>
              </c:extLst>
            </c:dLbl>
            <c:dLbl>
              <c:idx val="1"/>
              <c:layout>
                <c:manualLayout>
                  <c:x val="0"/>
                  <c:y val="-0.11106572683489968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571 071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C-77A0-4193-817D-E31EA4D882DE}"/>
                </c:ext>
              </c:extLst>
            </c:dLbl>
            <c:dLbl>
              <c:idx val="2"/>
              <c:layout>
                <c:manualLayout>
                  <c:x val="1.4749262536873156E-3"/>
                  <c:y val="-0.11031509416325788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575 776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77A0-4193-817D-E31EA4D882DE}"/>
                </c:ext>
              </c:extLst>
            </c:dLbl>
            <c:dLbl>
              <c:idx val="3"/>
              <c:layout>
                <c:manualLayout>
                  <c:x val="1.4749262536873156E-3"/>
                  <c:y val="-7.1374814722495489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463 140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E-77A0-4193-817D-E31EA4D882DE}"/>
                </c:ext>
              </c:extLst>
            </c:dLbl>
            <c:dLbl>
              <c:idx val="4"/>
              <c:layout>
                <c:manualLayout>
                  <c:x val="2.9498525073746312E-3"/>
                  <c:y val="-9.448694266523653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561 933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F-77A0-4193-817D-E31EA4D882DE}"/>
                </c:ext>
              </c:extLst>
            </c:dLbl>
            <c:dLbl>
              <c:idx val="5"/>
              <c:layout>
                <c:manualLayout>
                  <c:x val="4.3244373214410149E-3"/>
                  <c:y val="-0.11358167566532995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</a:rPr>
                      <a:t>639 763</a:t>
                    </a:r>
                    <a:endParaRPr lang="en-US" dirty="0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0-77A0-4193-817D-E31EA4D882DE}"/>
                </c:ext>
              </c:extLst>
            </c:dLbl>
            <c:dLbl>
              <c:idx val="6"/>
              <c:layout>
                <c:manualLayout>
                  <c:x val="-1.4749262536873156E-3"/>
                  <c:y val="-0.17262228315298933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</a:rPr>
                      <a:t>926 555</a:t>
                    </a:r>
                    <a:endParaRPr lang="en-US" dirty="0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1-77A0-4193-817D-E31EA4D882DE}"/>
                </c:ext>
              </c:extLst>
            </c:dLbl>
            <c:dLbl>
              <c:idx val="7"/>
              <c:layout>
                <c:manualLayout>
                  <c:x val="-4.274266601630502E-3"/>
                  <c:y val="-0.19548870975639099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</a:rPr>
                      <a:t>987 718</a:t>
                    </a:r>
                    <a:endParaRPr lang="en-US" dirty="0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2-77A0-4193-817D-E31EA4D882DE}"/>
                </c:ext>
              </c:extLst>
            </c:dLbl>
            <c:dLbl>
              <c:idx val="8"/>
              <c:layout>
                <c:manualLayout>
                  <c:x val="2.8684283855251401E-3"/>
                  <c:y val="-0.16564897986284363"/>
                </c:manualLayout>
              </c:layout>
              <c:tx>
                <c:rich>
                  <a:bodyPr/>
                  <a:lstStyle/>
                  <a:p>
                    <a:r>
                      <a:rPr lang="en-US" sz="1094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</a:rPr>
                      <a:t>971 160</a:t>
                    </a:r>
                    <a:endParaRPr lang="en-US" dirty="0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3-77A0-4193-817D-E31EA4D882DE}"/>
                </c:ext>
              </c:extLst>
            </c:dLbl>
            <c:dLbl>
              <c:idx val="9"/>
              <c:layout>
                <c:manualLayout>
                  <c:x val="-2.0198387277475054E-3"/>
                  <c:y val="-0.18547888247656827"/>
                </c:manualLayout>
              </c:layout>
              <c:tx>
                <c:rich>
                  <a:bodyPr/>
                  <a:lstStyle/>
                  <a:p>
                    <a:r>
                      <a:rPr lang="en-US" sz="1099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</a:rPr>
                      <a:t>1 038 503</a:t>
                    </a:r>
                    <a:endParaRPr lang="en-US" sz="1200" dirty="0">
                      <a:solidFill>
                        <a:schemeClr val="tx2">
                          <a:lumMod val="75000"/>
                        </a:schemeClr>
                      </a:solidFill>
                    </a:endParaRP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4-77A0-4193-817D-E31EA4D882DE}"/>
                </c:ext>
              </c:extLst>
            </c:dLbl>
            <c:dLbl>
              <c:idx val="10"/>
              <c:layout>
                <c:manualLayout>
                  <c:x val="2.1762274243264288E-3"/>
                  <c:y val="-0.17422905354957871"/>
                </c:manualLayout>
              </c:layout>
              <c:tx>
                <c:rich>
                  <a:bodyPr/>
                  <a:lstStyle/>
                  <a:p>
                    <a:r>
                      <a:rPr lang="en-US" sz="1100" b="1" i="0" baseline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n-lt"/>
                      </a:rPr>
                      <a:t>1 043 237</a:t>
                    </a:r>
                    <a:endParaRPr lang="en-US" sz="1100" dirty="0">
                      <a:solidFill>
                        <a:schemeClr val="tx2">
                          <a:lumMod val="75000"/>
                        </a:schemeClr>
                      </a:solidFill>
                      <a:effectLst/>
                      <a:latin typeface="+mn-lt"/>
                    </a:endParaRP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5-77A0-4193-817D-E31EA4D882DE}"/>
                </c:ext>
              </c:extLst>
            </c:dLbl>
            <c:dLbl>
              <c:idx val="11"/>
              <c:layout>
                <c:manualLayout>
                  <c:x val="-2.8495836050409788E-3"/>
                  <c:y val="-0.16132724178015495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</a:rPr>
                      <a:t> 1032 439 </a:t>
                    </a:r>
                    <a:endParaRPr lang="en-US" dirty="0">
                      <a:solidFill>
                        <a:schemeClr val="accent1">
                          <a:lumMod val="50000"/>
                        </a:schemeClr>
                      </a:solidFill>
                    </a:endParaRP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77A0-4193-817D-E31EA4D882DE}"/>
                </c:ext>
              </c:extLst>
            </c:dLbl>
            <c:dLbl>
              <c:idx val="12"/>
              <c:layout>
                <c:manualLayout>
                  <c:x val="2.0830050784935252E-3"/>
                  <c:y val="-0.1754701809874302"/>
                </c:manualLayout>
              </c:layout>
              <c:tx>
                <c:rich>
                  <a:bodyPr/>
                  <a:lstStyle/>
                  <a:p>
                    <a:pPr>
                      <a:defRPr sz="1094" b="1" baseline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</a:defRPr>
                    </a:pPr>
                    <a:r>
                      <a:rPr lang="en-US" sz="1094" b="1" i="0" u="none" strike="noStrike" kern="1200" baseline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</a:rPr>
                      <a:t>1 093 215</a:t>
                    </a:r>
                  </a:p>
                </c:rich>
              </c:tx>
              <c:spPr>
                <a:noFill/>
              </c:sp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77A0-4193-817D-E31EA4D882DE}"/>
                </c:ext>
              </c:extLst>
            </c:dLbl>
            <c:dLbl>
              <c:idx val="13"/>
              <c:layout>
                <c:manualLayout>
                  <c:x val="1.2528706321464377E-3"/>
                  <c:y val="-0.38315556310096877"/>
                </c:manualLayout>
              </c:layout>
              <c:tx>
                <c:rich>
                  <a:bodyPr/>
                  <a:lstStyle/>
                  <a:p>
                    <a:pPr>
                      <a:defRPr sz="1094" b="1" baseline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</a:defRPr>
                    </a:pPr>
                    <a:r>
                      <a:rPr lang="en-US" sz="1094" b="1" i="0" u="none" strike="noStrike" kern="1200" baseline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</a:rPr>
                      <a:t>1 100 000 </a:t>
                    </a:r>
                    <a:endParaRPr lang="en-US" dirty="0">
                      <a:solidFill>
                        <a:schemeClr val="tx2">
                          <a:lumMod val="75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c:rich>
              </c:tx>
              <c:spPr/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77A0-4193-817D-E31EA4D882DE}"/>
                </c:ext>
              </c:extLst>
            </c:dLbl>
            <c:dLbl>
              <c:idx val="14"/>
              <c:layout>
                <c:manualLayout>
                  <c:x val="-8.6655176619505382E-4"/>
                  <c:y val="-0.41918561671944743"/>
                </c:manualLayout>
              </c:layout>
              <c:tx>
                <c:rich>
                  <a:bodyPr/>
                  <a:lstStyle/>
                  <a:p>
                    <a:pPr>
                      <a:defRPr sz="1094" b="1" baseline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</a:defRPr>
                    </a:pPr>
                    <a:r>
                      <a:rPr lang="en-US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</a:rPr>
                      <a:t>1 150 000</a:t>
                    </a:r>
                    <a:endParaRPr lang="en-US" dirty="0">
                      <a:solidFill>
                        <a:schemeClr val="tx2">
                          <a:lumMod val="75000"/>
                        </a:schemeClr>
                      </a:solidFill>
                    </a:endParaRPr>
                  </a:p>
                </c:rich>
              </c:tx>
              <c:spPr/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6-77A0-4193-817D-E31EA4D882DE}"/>
                </c:ext>
              </c:extLst>
            </c:dLbl>
            <c:dLbl>
              <c:idx val="15"/>
              <c:layout>
                <c:manualLayout>
                  <c:x val="-2.9498525073746312E-3"/>
                  <c:y val="-0.20802713397399678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latin typeface="Calibri"/>
                      </a:rPr>
                      <a:t>&gt;</a:t>
                    </a:r>
                    <a:r>
                      <a:rPr lang="sk-SK" dirty="0">
                        <a:latin typeface="Calibri"/>
                      </a:rPr>
                      <a:t> </a:t>
                    </a:r>
                    <a:r>
                      <a:rPr lang="en-US" dirty="0"/>
                      <a:t>980 000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7-77A0-4193-817D-E31EA4D882DE}"/>
                </c:ext>
              </c:extLst>
            </c:dLbl>
            <c:spPr>
              <a:noFill/>
              <a:ln w="25337">
                <a:noFill/>
              </a:ln>
            </c:spPr>
            <c:txPr>
              <a:bodyPr/>
              <a:lstStyle/>
              <a:p>
                <a:pPr>
                  <a:defRPr sz="1094" b="1" baseline="0">
                    <a:solidFill>
                      <a:schemeClr val="tx2">
                        <a:lumMod val="75000"/>
                      </a:schemeClr>
                    </a:solidFill>
                    <a:effectLst/>
                  </a:defRPr>
                </a:pPr>
                <a:endParaRPr lang="sk-SK"/>
              </a:p>
            </c:txPr>
            <c:dLblPos val="ct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Hárok1!$A$2:$A$16</c:f>
              <c:numCache>
                <c:formatCode>General</c:formatCode>
                <c:ptCount val="15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</c:numCache>
            </c:numRef>
          </c:cat>
          <c:val>
            <c:numRef>
              <c:f>Hárok1!$D$2:$D$16</c:f>
              <c:numCache>
                <c:formatCode>#,##0</c:formatCode>
                <c:ptCount val="15"/>
                <c:pt idx="0">
                  <c:v>235000</c:v>
                </c:pt>
                <c:pt idx="1">
                  <c:v>248408</c:v>
                </c:pt>
                <c:pt idx="2">
                  <c:v>187882</c:v>
                </c:pt>
                <c:pt idx="3">
                  <c:v>105997</c:v>
                </c:pt>
                <c:pt idx="4">
                  <c:v>144510</c:v>
                </c:pt>
                <c:pt idx="5">
                  <c:v>209784</c:v>
                </c:pt>
                <c:pt idx="6">
                  <c:v>419888</c:v>
                </c:pt>
                <c:pt idx="7">
                  <c:v>426313</c:v>
                </c:pt>
                <c:pt idx="8">
                  <c:v>392264</c:v>
                </c:pt>
                <c:pt idx="9">
                  <c:v>397458</c:v>
                </c:pt>
                <c:pt idx="10">
                  <c:v>388687</c:v>
                </c:pt>
                <c:pt idx="11">
                  <c:v>361776</c:v>
                </c:pt>
                <c:pt idx="12">
                  <c:v>408208</c:v>
                </c:pt>
                <c:pt idx="13">
                  <c:v>1100000</c:v>
                </c:pt>
                <c:pt idx="14">
                  <c:v>1150000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77A0-4193-817D-E31EA4D882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6"/>
        <c:overlap val="100"/>
        <c:axId val="157373568"/>
        <c:axId val="157375104"/>
      </c:barChart>
      <c:catAx>
        <c:axId val="1573735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94" b="1">
                <a:solidFill>
                  <a:schemeClr val="tx2">
                    <a:lumMod val="75000"/>
                  </a:schemeClr>
                </a:solidFill>
              </a:defRPr>
            </a:pPr>
            <a:endParaRPr lang="sk-SK"/>
          </a:p>
        </c:txPr>
        <c:crossAx val="157375104"/>
        <c:crosses val="autoZero"/>
        <c:auto val="1"/>
        <c:lblAlgn val="ctr"/>
        <c:lblOffset val="100"/>
        <c:noMultiLvlLbl val="0"/>
      </c:catAx>
      <c:valAx>
        <c:axId val="157375104"/>
        <c:scaling>
          <c:orientation val="minMax"/>
          <c:min val="0"/>
        </c:scaling>
        <c:delete val="1"/>
        <c:axPos val="l"/>
        <c:numFmt formatCode="#,##0" sourceLinked="1"/>
        <c:majorTickMark val="out"/>
        <c:minorTickMark val="none"/>
        <c:tickLblPos val="nextTo"/>
        <c:crossAx val="157373568"/>
        <c:crosses val="autoZero"/>
        <c:crossBetween val="between"/>
        <c:majorUnit val="200000"/>
      </c:valAx>
      <c:spPr>
        <a:noFill/>
        <a:ln w="25402">
          <a:noFill/>
        </a:ln>
      </c:spPr>
    </c:plotArea>
    <c:plotVisOnly val="1"/>
    <c:dispBlanksAs val="gap"/>
    <c:showDLblsOverMax val="0"/>
  </c:chart>
  <c:spPr>
    <a:noFill/>
  </c:spPr>
  <c:txPr>
    <a:bodyPr/>
    <a:lstStyle/>
    <a:p>
      <a:pPr>
        <a:defRPr sz="1790"/>
      </a:pPr>
      <a:endParaRPr lang="sk-SK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8889611764744394E-2"/>
          <c:y val="5.6026972943530692E-2"/>
          <c:w val="0.94111038823525561"/>
          <c:h val="0.8748957398325014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ID!$B$4</c:f>
              <c:strCache>
                <c:ptCount val="1"/>
                <c:pt idx="0">
                  <c:v>Nové vozidlá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ID!$J$3:$O$3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ID!$J$4:$O$4</c:f>
              <c:numCache>
                <c:formatCode>#,##0</c:formatCode>
                <c:ptCount val="6"/>
                <c:pt idx="0">
                  <c:v>72249</c:v>
                </c:pt>
                <c:pt idx="1">
                  <c:v>77948</c:v>
                </c:pt>
                <c:pt idx="2">
                  <c:v>88163</c:v>
                </c:pt>
                <c:pt idx="3">
                  <c:v>96085</c:v>
                </c:pt>
                <c:pt idx="4">
                  <c:v>98080</c:v>
                </c:pt>
                <c:pt idx="5">
                  <c:v>101568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DF6-4158-933E-FD0D5D3B24AB}"/>
            </c:ext>
          </c:extLst>
        </c:ser>
        <c:ser>
          <c:idx val="1"/>
          <c:order val="1"/>
          <c:tx>
            <c:strRef>
              <c:f>ID!$B$5</c:f>
              <c:strCache>
                <c:ptCount val="1"/>
                <c:pt idx="0">
                  <c:v>Individuálne dovezené (nové + jazdené)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ID!$J$3:$O$3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ID!$J$5:$O$5</c:f>
              <c:numCache>
                <c:formatCode>#,##0</c:formatCode>
                <c:ptCount val="6"/>
                <c:pt idx="0">
                  <c:v>54220</c:v>
                </c:pt>
                <c:pt idx="1">
                  <c:v>59713</c:v>
                </c:pt>
                <c:pt idx="2">
                  <c:v>63753</c:v>
                </c:pt>
                <c:pt idx="3">
                  <c:v>69573</c:v>
                </c:pt>
                <c:pt idx="4">
                  <c:v>71541</c:v>
                </c:pt>
                <c:pt idx="5" formatCode="General">
                  <c:v>68155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DF6-4158-933E-FD0D5D3B24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9260864"/>
        <c:axId val="309260208"/>
      </c:barChart>
      <c:catAx>
        <c:axId val="309260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309260208"/>
        <c:crosses val="autoZero"/>
        <c:auto val="1"/>
        <c:lblAlgn val="ctr"/>
        <c:lblOffset val="100"/>
        <c:noMultiLvlLbl val="0"/>
      </c:catAx>
      <c:valAx>
        <c:axId val="309260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3092608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1099395971053141E-2"/>
          <c:y val="7.0418699421319314E-2"/>
          <c:w val="0.42475641550456517"/>
          <c:h val="6.303078571873929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k-SK"/>
    </a:p>
  </c:txPr>
  <c:externalData r:id="rId4">
    <c:autoUpdate val="0"/>
  </c:externalData>
  <c:userShapes r:id="rId5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3045969414346106E-2"/>
          <c:y val="0.10573141515809897"/>
          <c:w val="0.91432025939625206"/>
          <c:h val="0.7960892456691242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Hárok10!$E$6</c:f>
              <c:strCache>
                <c:ptCount val="1"/>
                <c:pt idx="0">
                  <c:v>do 10 rokov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Hárok10!$D$7:$D$9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Hárok10!$E$7:$E$9</c:f>
              <c:numCache>
                <c:formatCode>#,##0</c:formatCode>
                <c:ptCount val="3"/>
                <c:pt idx="0">
                  <c:v>42191</c:v>
                </c:pt>
                <c:pt idx="1">
                  <c:v>43480</c:v>
                </c:pt>
                <c:pt idx="2">
                  <c:v>42418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FB-4283-827D-B7937494B82E}"/>
            </c:ext>
          </c:extLst>
        </c:ser>
        <c:ser>
          <c:idx val="1"/>
          <c:order val="1"/>
          <c:tx>
            <c:strRef>
              <c:f>Hárok10!$F$6</c:f>
              <c:strCache>
                <c:ptCount val="1"/>
                <c:pt idx="0">
                  <c:v>10 rokov a viac</c:v>
                </c:pt>
              </c:strCache>
            </c:strRef>
          </c:tx>
          <c:spPr>
            <a:solidFill>
              <a:srgbClr val="4472C4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rgbClr val="FFFF00"/>
                    </a:solidFill>
                    <a:latin typeface="+mn-lt"/>
                    <a:ea typeface="+mn-ea"/>
                    <a:cs typeface="+mn-cs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Hárok10!$D$7:$D$9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Hárok10!$F$7:$F$9</c:f>
              <c:numCache>
                <c:formatCode>#,##0</c:formatCode>
                <c:ptCount val="3"/>
                <c:pt idx="0" formatCode="General">
                  <c:v>27382</c:v>
                </c:pt>
                <c:pt idx="1">
                  <c:v>28061</c:v>
                </c:pt>
                <c:pt idx="2">
                  <c:v>25737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6FB-4283-827D-B7937494B82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64081272"/>
        <c:axId val="264111120"/>
        <c:axId val="0"/>
      </c:bar3DChart>
      <c:catAx>
        <c:axId val="264081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264111120"/>
        <c:crosses val="autoZero"/>
        <c:auto val="1"/>
        <c:lblAlgn val="ctr"/>
        <c:lblOffset val="100"/>
        <c:noMultiLvlLbl val="0"/>
      </c:catAx>
      <c:valAx>
        <c:axId val="264111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2640812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2170940614125768E-2"/>
          <c:y val="2.5938681547677787E-2"/>
          <c:w val="0.30471521071659863"/>
          <c:h val="7.295272356544896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k-SK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2683234908136485E-2"/>
          <c:y val="4.4670874439685482E-2"/>
          <c:w val="0.93585843175853023"/>
          <c:h val="0.7761669295791503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Hárok1!$B$1</c:f>
              <c:strCache>
                <c:ptCount val="1"/>
                <c:pt idx="0">
                  <c:v>Stĺpec1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1-36D4-4D80-A953-42A70A352357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36D4-4D80-A953-42A70A352357}"/>
              </c:ext>
            </c:extLst>
          </c:dPt>
          <c:dLbls>
            <c:dLbl>
              <c:idx val="0"/>
              <c:layout>
                <c:manualLayout>
                  <c:x val="0"/>
                  <c:y val="-2.37859192352546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6D4-4D80-A953-42A70A352357}"/>
                </c:ext>
              </c:extLst>
            </c:dLbl>
            <c:dLbl>
              <c:idx val="1"/>
              <c:layout>
                <c:manualLayout>
                  <c:x val="0"/>
                  <c:y val="-2.37859192352546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6D4-4D80-A953-42A70A35235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Hárok1!$A$2:$A$20</c:f>
              <c:strCache>
                <c:ptCount val="19"/>
                <c:pt idx="0">
                  <c:v>Slovakia 2019</c:v>
                </c:pt>
                <c:pt idx="1">
                  <c:v>Slovakia 2018</c:v>
                </c:pt>
                <c:pt idx="2">
                  <c:v>Czech Republic</c:v>
                </c:pt>
                <c:pt idx="3">
                  <c:v>Slovenia</c:v>
                </c:pt>
                <c:pt idx="4">
                  <c:v>Germany</c:v>
                </c:pt>
                <c:pt idx="5">
                  <c:v>Spain</c:v>
                </c:pt>
                <c:pt idx="6">
                  <c:v>Hungary</c:v>
                </c:pt>
                <c:pt idx="7">
                  <c:v>EU Average</c:v>
                </c:pt>
                <c:pt idx="8">
                  <c:v>France</c:v>
                </c:pt>
                <c:pt idx="9">
                  <c:v>Sweden</c:v>
                </c:pt>
                <c:pt idx="10">
                  <c:v>Portugal</c:v>
                </c:pt>
                <c:pt idx="11">
                  <c:v>Belgium</c:v>
                </c:pt>
                <c:pt idx="12">
                  <c:v>Romania</c:v>
                </c:pt>
                <c:pt idx="13">
                  <c:v>United Kingdom</c:v>
                </c:pt>
                <c:pt idx="14">
                  <c:v>Finland</c:v>
                </c:pt>
                <c:pt idx="15">
                  <c:v>Netherlands</c:v>
                </c:pt>
                <c:pt idx="16">
                  <c:v>Austria</c:v>
                </c:pt>
                <c:pt idx="17">
                  <c:v>Poland</c:v>
                </c:pt>
                <c:pt idx="18">
                  <c:v>Italy</c:v>
                </c:pt>
              </c:strCache>
            </c:strRef>
          </c:cat>
          <c:val>
            <c:numRef>
              <c:f>Hárok1!$B$2:$B$20</c:f>
              <c:numCache>
                <c:formatCode>General</c:formatCode>
                <c:ptCount val="19"/>
                <c:pt idx="0">
                  <c:v>202</c:v>
                </c:pt>
                <c:pt idx="1">
                  <c:v>201</c:v>
                </c:pt>
                <c:pt idx="2">
                  <c:v>126</c:v>
                </c:pt>
                <c:pt idx="3">
                  <c:v>100</c:v>
                </c:pt>
                <c:pt idx="4">
                  <c:v>68</c:v>
                </c:pt>
                <c:pt idx="5">
                  <c:v>63</c:v>
                </c:pt>
                <c:pt idx="6">
                  <c:v>44</c:v>
                </c:pt>
                <c:pt idx="7">
                  <c:v>37</c:v>
                </c:pt>
                <c:pt idx="8">
                  <c:v>35</c:v>
                </c:pt>
                <c:pt idx="9">
                  <c:v>32</c:v>
                </c:pt>
                <c:pt idx="10">
                  <c:v>30</c:v>
                </c:pt>
                <c:pt idx="11">
                  <c:v>27</c:v>
                </c:pt>
                <c:pt idx="12">
                  <c:v>25</c:v>
                </c:pt>
                <c:pt idx="13">
                  <c:v>24</c:v>
                </c:pt>
                <c:pt idx="14">
                  <c:v>20</c:v>
                </c:pt>
                <c:pt idx="15">
                  <c:v>18</c:v>
                </c:pt>
                <c:pt idx="16">
                  <c:v>18</c:v>
                </c:pt>
                <c:pt idx="17">
                  <c:v>17</c:v>
                </c:pt>
                <c:pt idx="18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6D4-4D80-A953-42A70A3523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6"/>
        <c:overlap val="47"/>
        <c:axId val="137485312"/>
        <c:axId val="137491200"/>
      </c:barChart>
      <c:catAx>
        <c:axId val="137485312"/>
        <c:scaling>
          <c:orientation val="minMax"/>
        </c:scaling>
        <c:delete val="0"/>
        <c:axPos val="b"/>
        <c:majorGridlines>
          <c:spPr>
            <a:ln>
              <a:noFill/>
              <a:prstDash val="dash"/>
            </a:ln>
          </c:spPr>
        </c:majorGridlines>
        <c:minorGridlines>
          <c:spPr>
            <a:ln>
              <a:noFill/>
            </a:ln>
          </c:spPr>
        </c:minorGridlines>
        <c:numFmt formatCode="General" sourceLinked="0"/>
        <c:majorTickMark val="out"/>
        <c:minorTickMark val="out"/>
        <c:tickLblPos val="nextTo"/>
        <c:spPr>
          <a:ln>
            <a:prstDash val="solid"/>
          </a:ln>
        </c:spPr>
        <c:txPr>
          <a:bodyPr/>
          <a:lstStyle/>
          <a:p>
            <a:pPr>
              <a:defRPr sz="1100" strike="noStrike" baseline="0">
                <a:effectLst/>
              </a:defRPr>
            </a:pPr>
            <a:endParaRPr lang="sk-SK"/>
          </a:p>
        </c:txPr>
        <c:crossAx val="137491200"/>
        <c:crosses val="autoZero"/>
        <c:auto val="1"/>
        <c:lblAlgn val="ctr"/>
        <c:lblOffset val="100"/>
        <c:noMultiLvlLbl val="0"/>
      </c:catAx>
      <c:valAx>
        <c:axId val="137491200"/>
        <c:scaling>
          <c:orientation val="minMax"/>
        </c:scaling>
        <c:delete val="0"/>
        <c:axPos val="l"/>
        <c:majorGridlines>
          <c:spPr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c:spPr>
        </c:majorGridlines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  <a:prstDash val="solid"/>
          </a:ln>
        </c:spPr>
        <c:crossAx val="1374853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sk-SK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9.9225745640611318E-2"/>
          <c:y val="3.5194160512544627E-2"/>
          <c:w val="0.86755034036675327"/>
          <c:h val="0.66498740554156166"/>
        </c:manualLayout>
      </c:layout>
      <c:scatterChart>
        <c:scatterStyle val="lineMarker"/>
        <c:varyColors val="0"/>
        <c:ser>
          <c:idx val="0"/>
          <c:order val="0"/>
          <c:dPt>
            <c:idx val="11"/>
            <c:bubble3D val="0"/>
            <c:extLst>
              <c:ext xmlns:c16="http://schemas.microsoft.com/office/drawing/2014/chart" uri="{C3380CC4-5D6E-409C-BE32-E72D297353CC}">
                <c16:uniqueId val="{00000000-3BC2-457C-B512-00D32991876F}"/>
              </c:ext>
            </c:extLst>
          </c:dPt>
          <c:dPt>
            <c:idx val="13"/>
            <c:bubble3D val="0"/>
            <c:spPr>
              <a:ln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2-3BC2-457C-B512-00D32991876F}"/>
              </c:ext>
            </c:extLst>
          </c:dPt>
          <c:dPt>
            <c:idx val="14"/>
            <c:bubble3D val="0"/>
            <c:spPr>
              <a:ln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4-3BC2-457C-B512-00D32991876F}"/>
              </c:ext>
            </c:extLst>
          </c:dPt>
          <c:dPt>
            <c:idx val="15"/>
            <c:bubble3D val="0"/>
            <c:spPr>
              <a:ln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A-9C67-4FCA-AEE3-2DD9F59C0243}"/>
              </c:ext>
            </c:extLst>
          </c:dPt>
          <c:dPt>
            <c:idx val="16"/>
            <c:bubble3D val="0"/>
            <c:spPr>
              <a:ln>
                <a:prstDash val="sysDot"/>
              </a:ln>
            </c:spPr>
            <c:extLst>
              <c:ext xmlns:c16="http://schemas.microsoft.com/office/drawing/2014/chart" uri="{C3380CC4-5D6E-409C-BE32-E72D297353CC}">
                <c16:uniqueId val="{00000000-330D-4193-9D7F-E1F22F1DA9CF}"/>
              </c:ext>
            </c:extLst>
          </c:dPt>
          <c:xVal>
            <c:numRef>
              <c:f>Sheet1!$B$1:$R$1</c:f>
              <c:numCache>
                <c:formatCode>General</c:formatCode>
                <c:ptCount val="17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  <c:pt idx="16">
                  <c:v>2019</c:v>
                </c:pt>
              </c:numCache>
            </c:numRef>
          </c:xVal>
          <c:yVal>
            <c:numRef>
              <c:f>Sheet1!$B$2:$R$2</c:f>
              <c:numCache>
                <c:formatCode>General</c:formatCode>
                <c:ptCount val="17"/>
                <c:pt idx="0">
                  <c:v>36008</c:v>
                </c:pt>
                <c:pt idx="1">
                  <c:v>40090</c:v>
                </c:pt>
                <c:pt idx="2">
                  <c:v>43852</c:v>
                </c:pt>
                <c:pt idx="3">
                  <c:v>51086</c:v>
                </c:pt>
                <c:pt idx="4">
                  <c:v>58306</c:v>
                </c:pt>
                <c:pt idx="5">
                  <c:v>60059</c:v>
                </c:pt>
                <c:pt idx="6">
                  <c:v>45308</c:v>
                </c:pt>
                <c:pt idx="7">
                  <c:v>54716</c:v>
                </c:pt>
                <c:pt idx="8">
                  <c:v>62652</c:v>
                </c:pt>
                <c:pt idx="9">
                  <c:v>66939</c:v>
                </c:pt>
                <c:pt idx="10">
                  <c:v>73102</c:v>
                </c:pt>
                <c:pt idx="11">
                  <c:v>75164</c:v>
                </c:pt>
                <c:pt idx="12">
                  <c:v>80097</c:v>
                </c:pt>
                <c:pt idx="13">
                  <c:v>80576</c:v>
                </c:pt>
                <c:pt idx="14">
                  <c:v>84996</c:v>
                </c:pt>
                <c:pt idx="15">
                  <c:v>90691</c:v>
                </c:pt>
                <c:pt idx="16">
                  <c:v>92000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3BC2-457C-B512-00D32991876F}"/>
            </c:ext>
          </c:extLst>
        </c:ser>
        <c:ser>
          <c:idx val="1"/>
          <c:order val="1"/>
          <c:dPt>
            <c:idx val="11"/>
            <c:bubble3D val="0"/>
            <c:extLst>
              <c:ext xmlns:c16="http://schemas.microsoft.com/office/drawing/2014/chart" uri="{C3380CC4-5D6E-409C-BE32-E72D297353CC}">
                <c16:uniqueId val="{00000006-3BC2-457C-B512-00D32991876F}"/>
              </c:ext>
            </c:extLst>
          </c:dPt>
          <c:dPt>
            <c:idx val="13"/>
            <c:bubble3D val="0"/>
            <c:spPr>
              <a:ln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8-3BC2-457C-B512-00D32991876F}"/>
              </c:ext>
            </c:extLst>
          </c:dPt>
          <c:dPt>
            <c:idx val="14"/>
            <c:marker>
              <c:spPr>
                <a:ln>
                  <a:solidFill>
                    <a:schemeClr val="accent2">
                      <a:shade val="95000"/>
                      <a:satMod val="105000"/>
                    </a:schemeClr>
                  </a:solidFill>
                </a:ln>
              </c:spPr>
            </c:marker>
            <c:bubble3D val="0"/>
            <c:spPr>
              <a:ln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A-3BC2-457C-B512-00D32991876F}"/>
              </c:ext>
            </c:extLst>
          </c:dPt>
          <c:dPt>
            <c:idx val="15"/>
            <c:bubble3D val="0"/>
            <c:spPr>
              <a:ln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B-9C67-4FCA-AEE3-2DD9F59C0243}"/>
              </c:ext>
            </c:extLst>
          </c:dPt>
          <c:dPt>
            <c:idx val="16"/>
            <c:bubble3D val="0"/>
            <c:spPr>
              <a:ln>
                <a:prstDash val="sysDot"/>
              </a:ln>
            </c:spPr>
            <c:extLst>
              <c:ext xmlns:c16="http://schemas.microsoft.com/office/drawing/2014/chart" uri="{C3380CC4-5D6E-409C-BE32-E72D297353CC}">
                <c16:uniqueId val="{00000001-330D-4193-9D7F-E1F22F1DA9CF}"/>
              </c:ext>
            </c:extLst>
          </c:dPt>
          <c:xVal>
            <c:numRef>
              <c:f>Sheet1!$B$1:$R$1</c:f>
              <c:numCache>
                <c:formatCode>General</c:formatCode>
                <c:ptCount val="17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  <c:pt idx="16">
                  <c:v>2019</c:v>
                </c:pt>
              </c:numCache>
            </c:numRef>
          </c:xVal>
          <c:yVal>
            <c:numRef>
              <c:f>Sheet1!$B$3:$R$3</c:f>
              <c:numCache>
                <c:formatCode>General</c:formatCode>
                <c:ptCount val="17"/>
                <c:pt idx="0">
                  <c:v>8640</c:v>
                </c:pt>
                <c:pt idx="1">
                  <c:v>8461</c:v>
                </c:pt>
                <c:pt idx="2">
                  <c:v>8692</c:v>
                </c:pt>
                <c:pt idx="3">
                  <c:v>12417</c:v>
                </c:pt>
                <c:pt idx="4">
                  <c:v>19941</c:v>
                </c:pt>
                <c:pt idx="5">
                  <c:v>20600</c:v>
                </c:pt>
                <c:pt idx="6">
                  <c:v>16583</c:v>
                </c:pt>
                <c:pt idx="7">
                  <c:v>20245</c:v>
                </c:pt>
                <c:pt idx="8">
                  <c:v>24434</c:v>
                </c:pt>
                <c:pt idx="9">
                  <c:v>28114</c:v>
                </c:pt>
                <c:pt idx="10">
                  <c:v>31434</c:v>
                </c:pt>
                <c:pt idx="11">
                  <c:v>33072</c:v>
                </c:pt>
                <c:pt idx="12">
                  <c:v>36044</c:v>
                </c:pt>
                <c:pt idx="13">
                  <c:v>37095</c:v>
                </c:pt>
                <c:pt idx="14">
                  <c:v>39786</c:v>
                </c:pt>
                <c:pt idx="15">
                  <c:v>44500</c:v>
                </c:pt>
                <c:pt idx="16">
                  <c:v>45500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3BC2-457C-B512-00D3299187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3909120"/>
        <c:axId val="193910656"/>
      </c:scatterChart>
      <c:valAx>
        <c:axId val="193909120"/>
        <c:scaling>
          <c:orientation val="minMax"/>
          <c:max val="2019"/>
          <c:min val="2005"/>
        </c:scaling>
        <c:delete val="0"/>
        <c:axPos val="b"/>
        <c:minorGridlines>
          <c:spPr>
            <a:ln>
              <a:noFill/>
            </a:ln>
          </c:spPr>
        </c:minorGridlines>
        <c:numFmt formatCode="General" sourceLinked="1"/>
        <c:majorTickMark val="out"/>
        <c:minorTickMark val="none"/>
        <c:tickLblPos val="nextTo"/>
        <c:txPr>
          <a:bodyPr rot="2700000" vert="horz"/>
          <a:lstStyle/>
          <a:p>
            <a:pPr>
              <a:defRPr/>
            </a:pPr>
            <a:endParaRPr lang="sk-SK"/>
          </a:p>
        </c:txPr>
        <c:crossAx val="193910656"/>
        <c:crosses val="autoZero"/>
        <c:crossBetween val="midCat"/>
        <c:majorUnit val="1"/>
        <c:minorUnit val="1"/>
      </c:valAx>
      <c:valAx>
        <c:axId val="193910656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65000"/>
                </a:schemeClr>
              </a:solidFill>
              <a:prstDash val="dash"/>
            </a:ln>
          </c:spPr>
        </c:majorGridlines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sk-SK"/>
          </a:p>
        </c:txPr>
        <c:crossAx val="193909120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sk-SK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330134514435695E-2"/>
          <c:y val="0.10346047153848638"/>
          <c:w val="0.96787819881889781"/>
          <c:h val="0.8278136935954397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ID!$B$4</c:f>
              <c:strCache>
                <c:ptCount val="1"/>
                <c:pt idx="0">
                  <c:v>Nové vozidlá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  <a:ln>
              <a:noFill/>
            </a:ln>
            <a:effectLst/>
          </c:spPr>
          <c:invertIfNegative val="0"/>
          <c:dPt>
            <c:idx val="1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A835-4AA3-A4F9-CC36EA27E65F}"/>
              </c:ext>
            </c:extLst>
          </c:dPt>
          <c:dLbls>
            <c:dLbl>
              <c:idx val="0"/>
              <c:layout>
                <c:manualLayout>
                  <c:x val="3.940974488797631E-4"/>
                  <c:y val="-0.28804046354566215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5C8-4F38-97C2-B7B9B5A402F3}"/>
                </c:ext>
              </c:extLst>
            </c:dLbl>
            <c:dLbl>
              <c:idx val="1"/>
              <c:layout>
                <c:manualLayout>
                  <c:x val="2.1311635515320186E-3"/>
                  <c:y val="-0.26012295187195811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835-4AA3-A4F9-CC36EA27E65F}"/>
                </c:ext>
              </c:extLst>
            </c:dLbl>
            <c:dLbl>
              <c:idx val="2"/>
              <c:layout>
                <c:manualLayout>
                  <c:x val="1.065581775766019E-3"/>
                  <c:y val="-0.27216027299815299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835-4AA3-A4F9-CC36EA27E65F}"/>
                </c:ext>
              </c:extLst>
            </c:dLbl>
            <c:dLbl>
              <c:idx val="3"/>
              <c:layout>
                <c:manualLayout>
                  <c:x val="0"/>
                  <c:y val="-0.2781796724325101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835-4AA3-A4F9-CC36EA27E65F}"/>
                </c:ext>
              </c:extLst>
            </c:dLbl>
            <c:dLbl>
              <c:idx val="4"/>
              <c:layout>
                <c:manualLayout>
                  <c:x val="0"/>
                  <c:y val="-0.2739453859614091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835-4AA3-A4F9-CC36EA27E65F}"/>
                </c:ext>
              </c:extLst>
            </c:dLbl>
            <c:dLbl>
              <c:idx val="5"/>
              <c:layout>
                <c:manualLayout>
                  <c:x val="0"/>
                  <c:y val="-0.2908077211307760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835-4AA3-A4F9-CC36EA27E65F}"/>
                </c:ext>
              </c:extLst>
            </c:dLbl>
            <c:dLbl>
              <c:idx val="6"/>
              <c:layout>
                <c:manualLayout>
                  <c:x val="-2.1311635515320381E-3"/>
                  <c:y val="-0.30342708809174124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835-4AA3-A4F9-CC36EA27E65F}"/>
                </c:ext>
              </c:extLst>
            </c:dLbl>
            <c:dLbl>
              <c:idx val="7"/>
              <c:layout>
                <c:manualLayout>
                  <c:x val="0"/>
                  <c:y val="-0.34335273547688511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835-4AA3-A4F9-CC36EA27E65F}"/>
                </c:ext>
              </c:extLst>
            </c:dLbl>
            <c:dLbl>
              <c:idx val="8"/>
              <c:layout>
                <c:manualLayout>
                  <c:x val="0"/>
                  <c:y val="-0.3706774876825543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835-4AA3-A4F9-CC36EA27E65F}"/>
                </c:ext>
              </c:extLst>
            </c:dLbl>
            <c:dLbl>
              <c:idx val="9"/>
              <c:layout>
                <c:manualLayout>
                  <c:x val="0"/>
                  <c:y val="-0.37755878044126501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835-4AA3-A4F9-CC36EA27E65F}"/>
                </c:ext>
              </c:extLst>
            </c:dLbl>
            <c:dLbl>
              <c:idx val="10"/>
              <c:layout>
                <c:manualLayout>
                  <c:x val="0"/>
                  <c:y val="-0.3919355526932503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835-4AA3-A4F9-CC36EA27E65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k-S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ID!$E$3:$O$3</c:f>
              <c:numCache>
                <c:formatCode>General</c:formatCode>
                <c:ptCount val="11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</c:numCache>
            </c:numRef>
          </c:cat>
          <c:val>
            <c:numRef>
              <c:f>ID!$E$4:$O$4</c:f>
              <c:numCache>
                <c:formatCode>#,##0</c:formatCode>
                <c:ptCount val="11"/>
                <c:pt idx="0">
                  <c:v>74717</c:v>
                </c:pt>
                <c:pt idx="1">
                  <c:v>64033</c:v>
                </c:pt>
                <c:pt idx="2">
                  <c:v>68203</c:v>
                </c:pt>
                <c:pt idx="3">
                  <c:v>69268</c:v>
                </c:pt>
                <c:pt idx="4">
                  <c:v>66000</c:v>
                </c:pt>
                <c:pt idx="5">
                  <c:v>72249</c:v>
                </c:pt>
                <c:pt idx="6">
                  <c:v>77948</c:v>
                </c:pt>
                <c:pt idx="7">
                  <c:v>88163</c:v>
                </c:pt>
                <c:pt idx="8">
                  <c:v>96085</c:v>
                </c:pt>
                <c:pt idx="9">
                  <c:v>98080</c:v>
                </c:pt>
                <c:pt idx="10">
                  <c:v>101568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5C8-4F38-97C2-B7B9B5A402F3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39295744"/>
        <c:axId val="385660544"/>
      </c:barChart>
      <c:catAx>
        <c:axId val="139295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385660544"/>
        <c:crosses val="autoZero"/>
        <c:auto val="1"/>
        <c:lblAlgn val="ctr"/>
        <c:lblOffset val="100"/>
        <c:noMultiLvlLbl val="0"/>
      </c:catAx>
      <c:valAx>
        <c:axId val="3856605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1392957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3B5-4455-8842-531368ECD1E3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E3B5-4455-8842-531368ECD1E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k-SK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TRH!$M$7:$W$7</c:f>
              <c:numCache>
                <c:formatCode>General</c:formatCode>
                <c:ptCount val="11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</c:numCache>
            </c:numRef>
          </c:cat>
          <c:val>
            <c:numRef>
              <c:f>TRH!$M$14:$W$14</c:f>
              <c:numCache>
                <c:formatCode>#,##0</c:formatCode>
                <c:ptCount val="11"/>
                <c:pt idx="0">
                  <c:v>108470</c:v>
                </c:pt>
                <c:pt idx="1">
                  <c:v>73819</c:v>
                </c:pt>
                <c:pt idx="2">
                  <c:v>77991</c:v>
                </c:pt>
                <c:pt idx="3">
                  <c:v>78189</c:v>
                </c:pt>
                <c:pt idx="4">
                  <c:v>75206</c:v>
                </c:pt>
                <c:pt idx="5">
                  <c:v>81972</c:v>
                </c:pt>
                <c:pt idx="6">
                  <c:v>90091</c:v>
                </c:pt>
                <c:pt idx="7">
                  <c:v>100598</c:v>
                </c:pt>
                <c:pt idx="8">
                  <c:v>108279</c:v>
                </c:pt>
                <c:pt idx="9">
                  <c:v>111865</c:v>
                </c:pt>
                <c:pt idx="10">
                  <c:v>113863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3B5-4455-8842-531368ECD1E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88439560"/>
        <c:axId val="488439232"/>
      </c:barChart>
      <c:catAx>
        <c:axId val="488439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488439232"/>
        <c:crosses val="autoZero"/>
        <c:auto val="1"/>
        <c:lblAlgn val="ctr"/>
        <c:lblOffset val="100"/>
        <c:noMultiLvlLbl val="0"/>
      </c:catAx>
      <c:valAx>
        <c:axId val="4884392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488439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3267557123187351E-2"/>
          <c:y val="0.10947434040766907"/>
          <c:w val="0.8953477849574224"/>
          <c:h val="0.7501840281166307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Holder!$B$26</c:f>
              <c:strCache>
                <c:ptCount val="1"/>
                <c:pt idx="0">
                  <c:v>Fyzická osoba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numRef>
              <c:f>Holder!$J$25:$N$25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Holder!$J$26:$N$26</c:f>
              <c:numCache>
                <c:formatCode>#,##0</c:formatCode>
                <c:ptCount val="5"/>
                <c:pt idx="0">
                  <c:v>28251</c:v>
                </c:pt>
                <c:pt idx="1">
                  <c:v>31897</c:v>
                </c:pt>
                <c:pt idx="2">
                  <c:v>34063</c:v>
                </c:pt>
                <c:pt idx="3">
                  <c:v>34534</c:v>
                </c:pt>
                <c:pt idx="4">
                  <c:v>34421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24B-49B3-B7F7-A07B72F5F30E}"/>
            </c:ext>
          </c:extLst>
        </c:ser>
        <c:ser>
          <c:idx val="1"/>
          <c:order val="1"/>
          <c:tx>
            <c:strRef>
              <c:f>Holder!$B$27</c:f>
              <c:strCache>
                <c:ptCount val="1"/>
                <c:pt idx="0">
                  <c:v>Právnická osoba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numRef>
              <c:f>Holder!$J$25:$N$25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Holder!$J$27:$N$27</c:f>
              <c:numCache>
                <c:formatCode>#,##0</c:formatCode>
                <c:ptCount val="5"/>
                <c:pt idx="0">
                  <c:v>49697</c:v>
                </c:pt>
                <c:pt idx="1">
                  <c:v>56266</c:v>
                </c:pt>
                <c:pt idx="2">
                  <c:v>62022</c:v>
                </c:pt>
                <c:pt idx="3">
                  <c:v>63546</c:v>
                </c:pt>
                <c:pt idx="4">
                  <c:v>67147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24B-49B3-B7F7-A07B72F5F3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39292672"/>
        <c:axId val="64725568"/>
      </c:barChart>
      <c:catAx>
        <c:axId val="139292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64725568"/>
        <c:crosses val="autoZero"/>
        <c:auto val="1"/>
        <c:lblAlgn val="ctr"/>
        <c:lblOffset val="100"/>
        <c:noMultiLvlLbl val="0"/>
      </c:catAx>
      <c:valAx>
        <c:axId val="64725568"/>
        <c:scaling>
          <c:orientation val="minMax"/>
          <c:max val="70000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139292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7996280519029018E-2"/>
          <c:y val="2.4362870354550151E-2"/>
          <c:w val="0.21791739535432014"/>
          <c:h val="7.093404922794412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sk-SK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40"/>
      <c:rotY val="90"/>
      <c:depthPercent val="8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0381492852481166E-2"/>
          <c:y val="1.9906470515353415E-2"/>
          <c:w val="0.94693486568166174"/>
          <c:h val="0.97187315411811126"/>
        </c:manualLayout>
      </c:layout>
      <c:pie3DChart>
        <c:varyColors val="1"/>
        <c:ser>
          <c:idx val="1"/>
          <c:order val="0"/>
          <c:explosion val="4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FB94-4FBD-A794-E6C1A9D6BAB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FB94-4FBD-A794-E6C1A9D6BAB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FB94-4FBD-A794-E6C1A9D6BAB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FB94-4FBD-A794-E6C1A9D6BAB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9-FB94-4FBD-A794-E6C1A9D6BAB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B-FB94-4FBD-A794-E6C1A9D6BAB0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D-FB94-4FBD-A794-E6C1A9D6BAB0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F-FB94-4FBD-A794-E6C1A9D6BAB0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1-FB94-4FBD-A794-E6C1A9D6BAB0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3-FB94-4FBD-A794-E6C1A9D6BAB0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5-FB94-4FBD-A794-E6C1A9D6BAB0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B94-4FBD-A794-E6C1A9D6BAB0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B94-4FBD-A794-E6C1A9D6BAB0}"/>
                </c:ext>
              </c:extLst>
            </c:dLbl>
            <c:dLbl>
              <c:idx val="2"/>
              <c:layout>
                <c:manualLayout>
                  <c:x val="-0.17772752799654151"/>
                  <c:y val="-0.2400576320580869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b="1" dirty="0">
                        <a:solidFill>
                          <a:schemeClr val="tx1"/>
                        </a:solidFill>
                      </a:rPr>
                      <a:t>NAFTA 25,11%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k-SK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256328460382547"/>
                      <c:h val="9.1558350231425556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5-FB94-4FBD-A794-E6C1A9D6BAB0}"/>
                </c:ext>
              </c:extLst>
            </c:dLbl>
            <c:dLbl>
              <c:idx val="3"/>
              <c:layout>
                <c:manualLayout>
                  <c:x val="-0.15432358737114196"/>
                  <c:y val="-2.129327707605585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b="1" dirty="0">
                        <a:solidFill>
                          <a:schemeClr val="tx1"/>
                        </a:solidFill>
                      </a:rPr>
                      <a:t>ELEKTRINA 0,16%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k-SK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398524533970119"/>
                      <c:h val="8.6170194035141368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7-FB94-4FBD-A794-E6C1A9D6BAB0}"/>
                </c:ext>
              </c:extLst>
            </c:dLbl>
            <c:dLbl>
              <c:idx val="4"/>
              <c:layout>
                <c:manualLayout>
                  <c:x val="0.38955850317456875"/>
                  <c:y val="-0.7152585219114283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b="1" dirty="0">
                        <a:solidFill>
                          <a:schemeClr val="tx1"/>
                        </a:solidFill>
                      </a:rPr>
                      <a:t>ALTERNATÍVNE</a:t>
                    </a:r>
                    <a:r>
                      <a:rPr lang="en-US" sz="1600" b="1" baseline="0" dirty="0">
                        <a:solidFill>
                          <a:schemeClr val="tx1"/>
                        </a:solidFill>
                      </a:rPr>
                      <a:t> PALIVÁ  4,63%</a:t>
                    </a:r>
                    <a:endParaRPr lang="en-US" sz="1600" b="1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k-SK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1841349314867904"/>
                      <c:h val="5.6535334955578456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9-FB94-4FBD-A794-E6C1A9D6BAB0}"/>
                </c:ext>
              </c:extLst>
            </c:dLbl>
            <c:dLbl>
              <c:idx val="5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b="1" dirty="0">
                        <a:solidFill>
                          <a:schemeClr val="tx1"/>
                        </a:solidFill>
                      </a:rPr>
                      <a:t>BENZÍN</a:t>
                    </a:r>
                    <a:r>
                      <a:rPr lang="en-US" sz="1600" b="1" baseline="0" dirty="0">
                        <a:solidFill>
                          <a:schemeClr val="tx1"/>
                        </a:solidFill>
                      </a:rPr>
                      <a:t> 69,90%</a:t>
                    </a:r>
                    <a:endParaRPr lang="en-US" sz="1600" b="1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k-SK"/>
                </a:p>
              </c:txPr>
              <c:dLblPos val="inEnd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203325428147811"/>
                      <c:h val="9.6946506427709717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B-FB94-4FBD-A794-E6C1A9D6BAB0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FB94-4FBD-A794-E6C1A9D6BAB0}"/>
                </c:ext>
              </c:extLst>
            </c:dLbl>
            <c:dLbl>
              <c:idx val="7"/>
              <c:layout>
                <c:manualLayout>
                  <c:x val="-6.7121074542941722E-2"/>
                  <c:y val="-0.2799529382192829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b="1" dirty="0">
                        <a:solidFill>
                          <a:schemeClr val="tx1"/>
                        </a:solidFill>
                      </a:rPr>
                      <a:t>PLUG</a:t>
                    </a:r>
                    <a:r>
                      <a:rPr lang="en-US" sz="1600" b="1" baseline="0" dirty="0">
                        <a:solidFill>
                          <a:schemeClr val="tx1"/>
                        </a:solidFill>
                      </a:rPr>
                      <a:t> IN  HYBRID  0,20%</a:t>
                    </a:r>
                    <a:endParaRPr lang="en-US" sz="1600" b="1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k-SK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205813824155877"/>
                      <c:h val="7.808795974071514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F-FB94-4FBD-A794-E6C1A9D6BAB0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FB94-4FBD-A794-E6C1A9D6BAB0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FB94-4FBD-A794-E6C1A9D6BAB0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FB94-4FBD-A794-E6C1A9D6BAB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sk-SK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'Fuel Type'!$E$122:$E$132</c:f>
              <c:strCache>
                <c:ptCount val="11"/>
                <c:pt idx="0">
                  <c:v>ELEKTRINA</c:v>
                </c:pt>
                <c:pt idx="1">
                  <c:v>CNG</c:v>
                </c:pt>
                <c:pt idx="2">
                  <c:v>NAFTA</c:v>
                </c:pt>
                <c:pt idx="3">
                  <c:v>NAFTA+HEV</c:v>
                </c:pt>
                <c:pt idx="4">
                  <c:v>NAFTA+PHEV</c:v>
                </c:pt>
                <c:pt idx="5">
                  <c:v>BENZÍN</c:v>
                </c:pt>
                <c:pt idx="6">
                  <c:v>BENZÍN+CNG</c:v>
                </c:pt>
                <c:pt idx="7">
                  <c:v>BENZÍN+HEV</c:v>
                </c:pt>
                <c:pt idx="8">
                  <c:v>BENZÍN+LPG</c:v>
                </c:pt>
                <c:pt idx="9">
                  <c:v>BENZÍN+LPG+HEV</c:v>
                </c:pt>
                <c:pt idx="10">
                  <c:v>BENZÍN+PHEV</c:v>
                </c:pt>
              </c:strCache>
            </c:strRef>
          </c:cat>
          <c:val>
            <c:numRef>
              <c:f>'Fuel Type'!$G$122:$G$132</c:f>
              <c:numCache>
                <c:formatCode>0.00%</c:formatCode>
                <c:ptCount val="11"/>
                <c:pt idx="0">
                  <c:v>1.6245274102079394E-3</c:v>
                </c:pt>
                <c:pt idx="1">
                  <c:v>1.1716288594833019E-3</c:v>
                </c:pt>
                <c:pt idx="2">
                  <c:v>0.25110270951480779</c:v>
                </c:pt>
                <c:pt idx="3">
                  <c:v>4.4009924385633274E-3</c:v>
                </c:pt>
                <c:pt idx="4">
                  <c:v>1.0830182734719597E-4</c:v>
                </c:pt>
                <c:pt idx="5">
                  <c:v>0.69901937618147447</c:v>
                </c:pt>
                <c:pt idx="6">
                  <c:v>3.2490548204158791E-4</c:v>
                </c:pt>
                <c:pt idx="7">
                  <c:v>3.8004095778197855E-2</c:v>
                </c:pt>
                <c:pt idx="8">
                  <c:v>2.3531033396345306E-3</c:v>
                </c:pt>
                <c:pt idx="9">
                  <c:v>9.8456206679269064E-6</c:v>
                </c:pt>
                <c:pt idx="10">
                  <c:v>1.8805135475740392E-3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FB94-4FBD-A794-E6C1A9D6BAB0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sk-SK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6549180790865415E-2"/>
          <c:y val="4.2158077109224271E-2"/>
          <c:w val="0.9628059274091233"/>
          <c:h val="0.8820112164227199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Hárok6!$B$7</c:f>
              <c:strCache>
                <c:ptCount val="1"/>
                <c:pt idx="0">
                  <c:v>BEV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Lbls>
            <c:dLbl>
              <c:idx val="3"/>
              <c:layout>
                <c:manualLayout>
                  <c:x val="-4.4975979462622039E-3"/>
                  <c:y val="-3.22486119130954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E10-4964-93B4-D0B0915C3AE8}"/>
                </c:ext>
              </c:extLst>
            </c:dLbl>
            <c:dLbl>
              <c:idx val="5"/>
              <c:layout>
                <c:manualLayout>
                  <c:x val="5.6219974328277546E-3"/>
                  <c:y val="-3.22486119130943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E10-4964-93B4-D0B0915C3AE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Hárok6!$C$6:$H$6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Hárok6!$C$7:$H$7</c:f>
              <c:numCache>
                <c:formatCode>General</c:formatCode>
                <c:ptCount val="6"/>
                <c:pt idx="0">
                  <c:v>49</c:v>
                </c:pt>
                <c:pt idx="1">
                  <c:v>52</c:v>
                </c:pt>
                <c:pt idx="2">
                  <c:v>59</c:v>
                </c:pt>
                <c:pt idx="3">
                  <c:v>209</c:v>
                </c:pt>
                <c:pt idx="4">
                  <c:v>293</c:v>
                </c:pt>
                <c:pt idx="5">
                  <c:v>165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E10-4964-93B4-D0B0915C3AE8}"/>
            </c:ext>
          </c:extLst>
        </c:ser>
        <c:ser>
          <c:idx val="1"/>
          <c:order val="1"/>
          <c:tx>
            <c:strRef>
              <c:f>Hárok6!$B$8</c:f>
              <c:strCache>
                <c:ptCount val="1"/>
                <c:pt idx="0">
                  <c:v>PHEV+HEV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8.9951958925244078E-3"/>
                  <c:y val="-2.90237507217849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E10-4964-93B4-D0B0915C3AE8}"/>
                </c:ext>
              </c:extLst>
            </c:dLbl>
            <c:dLbl>
              <c:idx val="1"/>
              <c:layout>
                <c:manualLayout>
                  <c:x val="6.7463969193933063E-3"/>
                  <c:y val="-1.28994447652378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E10-4964-93B4-D0B0915C3AE8}"/>
                </c:ext>
              </c:extLst>
            </c:dLbl>
            <c:dLbl>
              <c:idx val="3"/>
              <c:layout>
                <c:manualLayout>
                  <c:x val="4.9028775596246028E-2"/>
                  <c:y val="0.2699681119631177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E10-4964-93B4-D0B0915C3AE8}"/>
                </c:ext>
              </c:extLst>
            </c:dLbl>
            <c:dLbl>
              <c:idx val="4"/>
              <c:layout>
                <c:manualLayout>
                  <c:x val="4.9933917182931296E-2"/>
                  <c:y val="0.229466267698012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6714710102366381E-2"/>
                      <c:h val="6.943126144889202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6E10-4964-93B4-D0B0915C3AE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Hárok6!$C$6:$H$6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Hárok6!$C$8:$H$8</c:f>
              <c:numCache>
                <c:formatCode>General</c:formatCode>
                <c:ptCount val="6"/>
                <c:pt idx="0">
                  <c:v>126</c:v>
                </c:pt>
                <c:pt idx="1">
                  <c:v>131</c:v>
                </c:pt>
                <c:pt idx="2">
                  <c:v>363</c:v>
                </c:pt>
                <c:pt idx="3">
                  <c:v>1936</c:v>
                </c:pt>
                <c:pt idx="4">
                  <c:v>2434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E10-4964-93B4-D0B0915C3AE8}"/>
            </c:ext>
          </c:extLst>
        </c:ser>
        <c:ser>
          <c:idx val="2"/>
          <c:order val="2"/>
          <c:tx>
            <c:strRef>
              <c:f>Hárok6!$B$9</c:f>
              <c:strCache>
                <c:ptCount val="1"/>
                <c:pt idx="0">
                  <c:v>PHEV</c:v>
                </c:pt>
              </c:strCache>
            </c:strRef>
          </c:tx>
          <c:invertIfNegative val="0"/>
          <c:dLbls>
            <c:dLbl>
              <c:idx val="5"/>
              <c:layout>
                <c:manualLayout>
                  <c:x val="1.1243994865655509E-2"/>
                  <c:y val="-1.612430595654715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800" b="1"/>
                  </a:pPr>
                  <a:endParaRPr lang="sk-SK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6E10-4964-93B4-D0B0915C3AE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 b="1"/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Hárok6!$C$6:$H$6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Hárok6!$C$9:$H$9</c:f>
              <c:numCache>
                <c:formatCode>General</c:formatCode>
                <c:ptCount val="6"/>
                <c:pt idx="5">
                  <c:v>202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E10-4964-93B4-D0B0915C3A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47844096"/>
        <c:axId val="385631360"/>
        <c:axId val="0"/>
      </c:bar3DChart>
      <c:catAx>
        <c:axId val="347844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385631360"/>
        <c:crosses val="autoZero"/>
        <c:auto val="1"/>
        <c:lblAlgn val="ctr"/>
        <c:lblOffset val="100"/>
        <c:noMultiLvlLbl val="0"/>
      </c:catAx>
      <c:valAx>
        <c:axId val="385631360"/>
        <c:scaling>
          <c:orientation val="minMax"/>
          <c:max val="1500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>
            <a:solidFill>
              <a:srgbClr val="4472C4">
                <a:alpha val="91000"/>
              </a:srgbClr>
            </a:solidFill>
          </a:ln>
        </c:spPr>
        <c:crossAx val="34784409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1"/>
          <c:order val="0"/>
          <c:tx>
            <c:strRef>
              <c:f>'CO2'!$B$27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FF000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'CO2'!$C$23:$O$23</c:f>
              <c:strCache>
                <c:ptCount val="13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CD</c:v>
                </c:pt>
                <c:pt idx="4">
                  <c:v>D</c:v>
                </c:pt>
                <c:pt idx="5">
                  <c:v>E</c:v>
                </c:pt>
                <c:pt idx="6">
                  <c:v>F</c:v>
                </c:pt>
                <c:pt idx="7">
                  <c:v>G1</c:v>
                </c:pt>
                <c:pt idx="8">
                  <c:v>G2</c:v>
                </c:pt>
                <c:pt idx="9">
                  <c:v>H1</c:v>
                </c:pt>
                <c:pt idx="10">
                  <c:v>H2</c:v>
                </c:pt>
                <c:pt idx="11">
                  <c:v>H3</c:v>
                </c:pt>
                <c:pt idx="12">
                  <c:v>H4</c:v>
                </c:pt>
              </c:strCache>
            </c:strRef>
          </c:cat>
          <c:val>
            <c:numRef>
              <c:f>'CO2'!$C$27:$O$27</c:f>
              <c:numCache>
                <c:formatCode>0</c:formatCode>
                <c:ptCount val="13"/>
                <c:pt idx="0">
                  <c:v>99</c:v>
                </c:pt>
                <c:pt idx="1">
                  <c:v>112</c:v>
                </c:pt>
                <c:pt idx="2">
                  <c:v>119</c:v>
                </c:pt>
                <c:pt idx="3">
                  <c:v>132</c:v>
                </c:pt>
                <c:pt idx="4">
                  <c:v>145</c:v>
                </c:pt>
                <c:pt idx="5">
                  <c:v>171</c:v>
                </c:pt>
                <c:pt idx="6">
                  <c:v>177</c:v>
                </c:pt>
                <c:pt idx="7">
                  <c:v>138</c:v>
                </c:pt>
                <c:pt idx="8">
                  <c:v>207</c:v>
                </c:pt>
                <c:pt idx="9">
                  <c:v>140</c:v>
                </c:pt>
                <c:pt idx="10">
                  <c:v>125</c:v>
                </c:pt>
                <c:pt idx="11">
                  <c:v>143</c:v>
                </c:pt>
                <c:pt idx="12">
                  <c:v>161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5D-49D8-932E-60CA2E6C2929}"/>
            </c:ext>
          </c:extLst>
        </c:ser>
        <c:ser>
          <c:idx val="0"/>
          <c:order val="1"/>
          <c:tx>
            <c:strRef>
              <c:f>'CO2'!$B$28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3366FF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'CO2'!$C$23:$O$23</c:f>
              <c:strCache>
                <c:ptCount val="13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CD</c:v>
                </c:pt>
                <c:pt idx="4">
                  <c:v>D</c:v>
                </c:pt>
                <c:pt idx="5">
                  <c:v>E</c:v>
                </c:pt>
                <c:pt idx="6">
                  <c:v>F</c:v>
                </c:pt>
                <c:pt idx="7">
                  <c:v>G1</c:v>
                </c:pt>
                <c:pt idx="8">
                  <c:v>G2</c:v>
                </c:pt>
                <c:pt idx="9">
                  <c:v>H1</c:v>
                </c:pt>
                <c:pt idx="10">
                  <c:v>H2</c:v>
                </c:pt>
                <c:pt idx="11">
                  <c:v>H3</c:v>
                </c:pt>
                <c:pt idx="12">
                  <c:v>H4</c:v>
                </c:pt>
              </c:strCache>
            </c:strRef>
          </c:cat>
          <c:val>
            <c:numRef>
              <c:f>'CO2'!$C$28:$O$28</c:f>
              <c:numCache>
                <c:formatCode>0</c:formatCode>
                <c:ptCount val="13"/>
                <c:pt idx="0">
                  <c:v>105</c:v>
                </c:pt>
                <c:pt idx="1">
                  <c:v>116</c:v>
                </c:pt>
                <c:pt idx="2">
                  <c:v>125</c:v>
                </c:pt>
                <c:pt idx="3">
                  <c:v>136</c:v>
                </c:pt>
                <c:pt idx="4">
                  <c:v>144</c:v>
                </c:pt>
                <c:pt idx="5">
                  <c:v>184</c:v>
                </c:pt>
                <c:pt idx="6">
                  <c:v>198</c:v>
                </c:pt>
                <c:pt idx="7">
                  <c:v>143</c:v>
                </c:pt>
                <c:pt idx="8">
                  <c:v>219</c:v>
                </c:pt>
                <c:pt idx="9">
                  <c:v>154</c:v>
                </c:pt>
                <c:pt idx="10">
                  <c:v>128</c:v>
                </c:pt>
                <c:pt idx="11">
                  <c:v>155</c:v>
                </c:pt>
                <c:pt idx="12">
                  <c:v>169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E5D-49D8-932E-60CA2E6C29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48102144"/>
        <c:axId val="136345216"/>
        <c:axId val="0"/>
      </c:bar3DChart>
      <c:catAx>
        <c:axId val="3481021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36345216"/>
        <c:crosses val="autoZero"/>
        <c:auto val="1"/>
        <c:lblAlgn val="ctr"/>
        <c:lblOffset val="100"/>
        <c:noMultiLvlLbl val="0"/>
      </c:catAx>
      <c:valAx>
        <c:axId val="136345216"/>
        <c:scaling>
          <c:orientation val="minMax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crossAx val="348102144"/>
        <c:crosses val="autoZero"/>
        <c:crossBetween val="between"/>
      </c:valAx>
      <c:spPr>
        <a:scene3d>
          <a:camera prst="orthographicFront"/>
          <a:lightRig rig="threePt" dir="t"/>
        </a:scene3d>
        <a:sp3d>
          <a:bevelT/>
        </a:sp3d>
      </c:spPr>
    </c:plotArea>
    <c:legend>
      <c:legendPos val="b"/>
      <c:overlay val="0"/>
      <c:txPr>
        <a:bodyPr/>
        <a:lstStyle/>
        <a:p>
          <a:pPr>
            <a:defRPr sz="1800"/>
          </a:pPr>
          <a:endParaRPr lang="sk-SK"/>
        </a:p>
      </c:txPr>
    </c:legend>
    <c:plotVisOnly val="1"/>
    <c:dispBlanksAs val="gap"/>
    <c:showDLblsOverMax val="0"/>
  </c:chart>
  <c:spPr>
    <a:scene3d>
      <a:camera prst="orthographicFront"/>
      <a:lightRig rig="threePt" dir="t"/>
    </a:scene3d>
    <a:sp3d>
      <a:bevelT/>
    </a:sp3d>
  </c:sp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0.92013</cdr:x>
      <cdr:y>0.88733</cdr:y>
    </cdr:from>
    <cdr:to>
      <cdr:x>0.9851</cdr:x>
      <cdr:y>0.93105</cdr:y>
    </cdr:to>
    <cdr:sp macro="" textlink="">
      <cdr:nvSpPr>
        <cdr:cNvPr id="2" name="BlokTextu 35">
          <a:extLst xmlns:a="http://schemas.openxmlformats.org/drawingml/2006/main">
            <a:ext uri="{FF2B5EF4-FFF2-40B4-BE49-F238E27FC236}">
              <a16:creationId xmlns:a16="http://schemas.microsoft.com/office/drawing/2014/main" id="{3488CEC5-43E5-4B99-BB4C-3372C52A5381}"/>
            </a:ext>
          </a:extLst>
        </cdr:cNvPr>
        <cdr:cNvSpPr txBox="1"/>
      </cdr:nvSpPr>
      <cdr:spPr>
        <a:xfrm xmlns:a="http://schemas.openxmlformats.org/drawingml/2006/main">
          <a:off x="11218193" y="5310234"/>
          <a:ext cx="792088" cy="2616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sk-SK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itchFamily="34" charset="0"/>
              <a:ea typeface="+mn-ea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itchFamily="34" charset="0"/>
              <a:ea typeface="+mn-ea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itchFamily="34" charset="0"/>
              <a:ea typeface="+mn-ea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itchFamily="34" charset="0"/>
              <a:ea typeface="+mn-ea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itchFamily="34" charset="0"/>
              <a:ea typeface="+mn-ea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Calibri" pitchFamily="34" charset="0"/>
              <a:ea typeface="+mn-ea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Calibri" pitchFamily="34" charset="0"/>
              <a:ea typeface="+mn-ea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Calibri" pitchFamily="34" charset="0"/>
              <a:ea typeface="+mn-ea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Calibri" pitchFamily="34" charset="0"/>
              <a:ea typeface="+mn-ea"/>
              <a:cs typeface="Arial" charset="0"/>
            </a:defRPr>
          </a:lvl9pPr>
        </a:lstStyle>
        <a:p xmlns:a="http://schemas.openxmlformats.org/drawingml/2006/main">
          <a:pPr algn="ctr"/>
          <a:r>
            <a:rPr lang="sk-SK" sz="1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Výhľad</a:t>
          </a:r>
          <a:endParaRPr lang="en-GB" sz="1100" b="1" dirty="0">
            <a:solidFill>
              <a:srgbClr val="C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0.6646</cdr:x>
      <cdr:y>0.5375</cdr:y>
    </cdr:from>
    <cdr:to>
      <cdr:x>0.71287</cdr:x>
      <cdr:y>0.60972</cdr:y>
    </cdr:to>
    <cdr:sp macro="" textlink="">
      <cdr:nvSpPr>
        <cdr:cNvPr id="2" name="BlokTextu 1">
          <a:extLst xmlns:a="http://schemas.openxmlformats.org/drawingml/2006/main">
            <a:ext uri="{FF2B5EF4-FFF2-40B4-BE49-F238E27FC236}">
              <a16:creationId xmlns:a16="http://schemas.microsoft.com/office/drawing/2014/main" id="{CA0D8AFF-0864-4F96-9D06-B0601294EF80}"/>
            </a:ext>
          </a:extLst>
        </cdr:cNvPr>
        <cdr:cNvSpPr txBox="1"/>
      </cdr:nvSpPr>
      <cdr:spPr>
        <a:xfrm xmlns:a="http://schemas.openxmlformats.org/drawingml/2006/main">
          <a:off x="4091940" y="1474470"/>
          <a:ext cx="297180" cy="1981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sk-SK" sz="1100"/>
        </a:p>
      </cdr:txBody>
    </cdr:sp>
  </cdr:relSizeAnchor>
  <cdr:relSizeAnchor xmlns:cdr="http://schemas.openxmlformats.org/drawingml/2006/chartDrawing">
    <cdr:from>
      <cdr:x>0.69926</cdr:x>
      <cdr:y>0.39861</cdr:y>
    </cdr:from>
    <cdr:to>
      <cdr:x>0.8255</cdr:x>
      <cdr:y>0.62917</cdr:y>
    </cdr:to>
    <cdr:sp macro="" textlink="">
      <cdr:nvSpPr>
        <cdr:cNvPr id="3" name="BlokTextu 2">
          <a:extLst xmlns:a="http://schemas.openxmlformats.org/drawingml/2006/main">
            <a:ext uri="{FF2B5EF4-FFF2-40B4-BE49-F238E27FC236}">
              <a16:creationId xmlns:a16="http://schemas.microsoft.com/office/drawing/2014/main" id="{E891BFBD-89BF-447F-8880-CF15983294BD}"/>
            </a:ext>
          </a:extLst>
        </cdr:cNvPr>
        <cdr:cNvSpPr txBox="1"/>
      </cdr:nvSpPr>
      <cdr:spPr>
        <a:xfrm xmlns:a="http://schemas.openxmlformats.org/drawingml/2006/main">
          <a:off x="4305300" y="1093470"/>
          <a:ext cx="777240" cy="6324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sk-SK" sz="1100"/>
        </a:p>
      </cdr:txBody>
    </cdr:sp>
  </cdr:relSizeAnchor>
  <cdr:relSizeAnchor xmlns:cdr="http://schemas.openxmlformats.org/drawingml/2006/chartDrawing">
    <cdr:from>
      <cdr:x>0.69846</cdr:x>
      <cdr:y>0.19003</cdr:y>
    </cdr:from>
    <cdr:to>
      <cdr:x>0.76719</cdr:x>
      <cdr:y>0.25483</cdr:y>
    </cdr:to>
    <cdr:sp macro="" textlink="">
      <cdr:nvSpPr>
        <cdr:cNvPr id="18" name="BlokTextu 17">
          <a:extLst xmlns:a="http://schemas.openxmlformats.org/drawingml/2006/main">
            <a:ext uri="{FF2B5EF4-FFF2-40B4-BE49-F238E27FC236}">
              <a16:creationId xmlns:a16="http://schemas.microsoft.com/office/drawing/2014/main" id="{013B974A-7AE3-4784-8ECC-FCDD2DBDA907}"/>
            </a:ext>
          </a:extLst>
        </cdr:cNvPr>
        <cdr:cNvSpPr txBox="1"/>
      </cdr:nvSpPr>
      <cdr:spPr>
        <a:xfrm xmlns:a="http://schemas.openxmlformats.org/drawingml/2006/main">
          <a:off x="8389803" y="702949"/>
          <a:ext cx="825623" cy="2396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sk-SK" sz="1100" dirty="0"/>
        </a:p>
      </cdr:txBody>
    </cdr:sp>
  </cdr:relSizeAnchor>
  <cdr:relSizeAnchor xmlns:cdr="http://schemas.openxmlformats.org/drawingml/2006/chartDrawing">
    <cdr:from>
      <cdr:x>0.07983</cdr:x>
      <cdr:y>0.45393</cdr:y>
    </cdr:from>
    <cdr:to>
      <cdr:x>0.15495</cdr:x>
      <cdr:y>0.56071</cdr:y>
    </cdr:to>
    <cdr:sp macro="" textlink="">
      <cdr:nvSpPr>
        <cdr:cNvPr id="20" name="BlokTextu 19">
          <a:extLst xmlns:a="http://schemas.openxmlformats.org/drawingml/2006/main">
            <a:ext uri="{FF2B5EF4-FFF2-40B4-BE49-F238E27FC236}">
              <a16:creationId xmlns:a16="http://schemas.microsoft.com/office/drawing/2014/main" id="{6C1F4EEB-8E47-4D5E-9A96-EEB6CE950178}"/>
            </a:ext>
          </a:extLst>
        </cdr:cNvPr>
        <cdr:cNvSpPr txBox="1"/>
      </cdr:nvSpPr>
      <cdr:spPr>
        <a:xfrm xmlns:a="http://schemas.openxmlformats.org/drawingml/2006/main">
          <a:off x="958944" y="1663120"/>
          <a:ext cx="902319" cy="3912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sk-SK" sz="1800" kern="1200" dirty="0">
              <a:solidFill>
                <a:schemeClr val="tx1"/>
              </a:solidFill>
            </a:rPr>
            <a:t>36,24</a:t>
          </a:r>
          <a:r>
            <a:rPr lang="sk-SK" sz="2000" dirty="0"/>
            <a:t>%</a:t>
          </a:r>
        </a:p>
      </cdr:txBody>
    </cdr:sp>
  </cdr:relSizeAnchor>
  <cdr:relSizeAnchor xmlns:cdr="http://schemas.openxmlformats.org/drawingml/2006/chartDrawing">
    <cdr:from>
      <cdr:x>0.28577</cdr:x>
      <cdr:y>0.10185</cdr:y>
    </cdr:from>
    <cdr:to>
      <cdr:x>0.35739</cdr:x>
      <cdr:y>0.18616</cdr:y>
    </cdr:to>
    <cdr:sp macro="" textlink="">
      <cdr:nvSpPr>
        <cdr:cNvPr id="22" name="BlokTextu 21">
          <a:extLst xmlns:a="http://schemas.openxmlformats.org/drawingml/2006/main">
            <a:ext uri="{FF2B5EF4-FFF2-40B4-BE49-F238E27FC236}">
              <a16:creationId xmlns:a16="http://schemas.microsoft.com/office/drawing/2014/main" id="{87E5A8A8-F68F-4F08-B416-38F62BFB12C5}"/>
            </a:ext>
          </a:extLst>
        </cdr:cNvPr>
        <cdr:cNvSpPr txBox="1"/>
      </cdr:nvSpPr>
      <cdr:spPr>
        <a:xfrm xmlns:a="http://schemas.openxmlformats.org/drawingml/2006/main">
          <a:off x="3399543" y="376595"/>
          <a:ext cx="852054" cy="3117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sk-SK" sz="1100" dirty="0"/>
        </a:p>
      </cdr:txBody>
    </cdr:sp>
  </cdr:relSizeAnchor>
  <cdr:relSizeAnchor xmlns:cdr="http://schemas.openxmlformats.org/drawingml/2006/chartDrawing">
    <cdr:from>
      <cdr:x>0.15264</cdr:x>
      <cdr:y>0.22473</cdr:y>
    </cdr:from>
    <cdr:to>
      <cdr:x>0.22514</cdr:x>
      <cdr:y>0.31747</cdr:y>
    </cdr:to>
    <cdr:sp macro="" textlink="">
      <cdr:nvSpPr>
        <cdr:cNvPr id="23" name="BlokTextu 22">
          <a:extLst xmlns:a="http://schemas.openxmlformats.org/drawingml/2006/main">
            <a:ext uri="{FF2B5EF4-FFF2-40B4-BE49-F238E27FC236}">
              <a16:creationId xmlns:a16="http://schemas.microsoft.com/office/drawing/2014/main" id="{6B6420C0-DDF1-4173-B6CC-61C247AAB69D}"/>
            </a:ext>
          </a:extLst>
        </cdr:cNvPr>
        <cdr:cNvSpPr txBox="1"/>
      </cdr:nvSpPr>
      <cdr:spPr>
        <a:xfrm xmlns:a="http://schemas.openxmlformats.org/drawingml/2006/main">
          <a:off x="1833522" y="823371"/>
          <a:ext cx="870841" cy="3397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sk-SK" sz="1800" kern="1200" dirty="0">
              <a:solidFill>
                <a:schemeClr val="tx1"/>
              </a:solidFill>
            </a:rPr>
            <a:t>63,76%</a:t>
          </a:r>
        </a:p>
      </cdr:txBody>
    </cdr:sp>
  </cdr:relSizeAnchor>
  <cdr:relSizeAnchor xmlns:cdr="http://schemas.openxmlformats.org/drawingml/2006/chartDrawing">
    <cdr:from>
      <cdr:x>0.26084</cdr:x>
      <cdr:y>0.42387</cdr:y>
    </cdr:from>
    <cdr:to>
      <cdr:x>0.33382</cdr:x>
      <cdr:y>0.52106</cdr:y>
    </cdr:to>
    <cdr:sp macro="" textlink="">
      <cdr:nvSpPr>
        <cdr:cNvPr id="24" name="BlokTextu 23">
          <a:extLst xmlns:a="http://schemas.openxmlformats.org/drawingml/2006/main">
            <a:ext uri="{FF2B5EF4-FFF2-40B4-BE49-F238E27FC236}">
              <a16:creationId xmlns:a16="http://schemas.microsoft.com/office/drawing/2014/main" id="{C8EF1872-D3EC-4F4D-9699-41B715D33CB4}"/>
            </a:ext>
          </a:extLst>
        </cdr:cNvPr>
        <cdr:cNvSpPr txBox="1"/>
      </cdr:nvSpPr>
      <cdr:spPr>
        <a:xfrm xmlns:a="http://schemas.openxmlformats.org/drawingml/2006/main">
          <a:off x="3133126" y="1552980"/>
          <a:ext cx="876656" cy="3561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sk-SK" sz="1800" kern="1200" dirty="0">
              <a:solidFill>
                <a:schemeClr val="tx1"/>
              </a:solidFill>
            </a:rPr>
            <a:t>36,18%</a:t>
          </a:r>
        </a:p>
      </cdr:txBody>
    </cdr:sp>
  </cdr:relSizeAnchor>
  <cdr:relSizeAnchor xmlns:cdr="http://schemas.openxmlformats.org/drawingml/2006/chartDrawing">
    <cdr:from>
      <cdr:x>0.32923</cdr:x>
      <cdr:y>0.15942</cdr:y>
    </cdr:from>
    <cdr:to>
      <cdr:x>0.40587</cdr:x>
      <cdr:y>0.2569</cdr:y>
    </cdr:to>
    <cdr:sp macro="" textlink="">
      <cdr:nvSpPr>
        <cdr:cNvPr id="25" name="BlokTextu 24">
          <a:extLst xmlns:a="http://schemas.openxmlformats.org/drawingml/2006/main">
            <a:ext uri="{FF2B5EF4-FFF2-40B4-BE49-F238E27FC236}">
              <a16:creationId xmlns:a16="http://schemas.microsoft.com/office/drawing/2014/main" id="{CFB4CDBB-E097-4F27-A520-4312C06D5FBE}"/>
            </a:ext>
          </a:extLst>
        </cdr:cNvPr>
        <cdr:cNvSpPr txBox="1"/>
      </cdr:nvSpPr>
      <cdr:spPr>
        <a:xfrm xmlns:a="http://schemas.openxmlformats.org/drawingml/2006/main">
          <a:off x="3954635" y="584099"/>
          <a:ext cx="920620" cy="35713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sk-SK" sz="1800" kern="1200" dirty="0">
              <a:solidFill>
                <a:schemeClr val="tx1"/>
              </a:solidFill>
            </a:rPr>
            <a:t>63,82%</a:t>
          </a:r>
        </a:p>
      </cdr:txBody>
    </cdr:sp>
  </cdr:relSizeAnchor>
  <cdr:relSizeAnchor xmlns:cdr="http://schemas.openxmlformats.org/drawingml/2006/chartDrawing">
    <cdr:from>
      <cdr:x>0.43875</cdr:x>
      <cdr:y>0.39569</cdr:y>
    </cdr:from>
    <cdr:to>
      <cdr:x>0.5135</cdr:x>
      <cdr:y>0.50121</cdr:y>
    </cdr:to>
    <cdr:sp macro="" textlink="">
      <cdr:nvSpPr>
        <cdr:cNvPr id="26" name="BlokTextu 25">
          <a:extLst xmlns:a="http://schemas.openxmlformats.org/drawingml/2006/main">
            <a:ext uri="{FF2B5EF4-FFF2-40B4-BE49-F238E27FC236}">
              <a16:creationId xmlns:a16="http://schemas.microsoft.com/office/drawing/2014/main" id="{0310872F-AA90-4A44-A3F0-5FB53E1E1731}"/>
            </a:ext>
          </a:extLst>
        </cdr:cNvPr>
        <cdr:cNvSpPr txBox="1"/>
      </cdr:nvSpPr>
      <cdr:spPr>
        <a:xfrm xmlns:a="http://schemas.openxmlformats.org/drawingml/2006/main">
          <a:off x="5270178" y="1449740"/>
          <a:ext cx="897886" cy="3866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sk-SK" sz="1800" dirty="0"/>
            <a:t>35,45%</a:t>
          </a:r>
        </a:p>
      </cdr:txBody>
    </cdr:sp>
  </cdr:relSizeAnchor>
  <cdr:relSizeAnchor xmlns:cdr="http://schemas.openxmlformats.org/drawingml/2006/chartDrawing">
    <cdr:from>
      <cdr:x>0.50944</cdr:x>
      <cdr:y>0.09309</cdr:y>
    </cdr:from>
    <cdr:to>
      <cdr:x>0.58605</cdr:x>
      <cdr:y>0.21674</cdr:y>
    </cdr:to>
    <cdr:sp macro="" textlink="">
      <cdr:nvSpPr>
        <cdr:cNvPr id="27" name="BlokTextu 26">
          <a:extLst xmlns:a="http://schemas.openxmlformats.org/drawingml/2006/main">
            <a:ext uri="{FF2B5EF4-FFF2-40B4-BE49-F238E27FC236}">
              <a16:creationId xmlns:a16="http://schemas.microsoft.com/office/drawing/2014/main" id="{ED5B700D-9277-44F3-8F24-B3A53B80FA5F}"/>
            </a:ext>
          </a:extLst>
        </cdr:cNvPr>
        <cdr:cNvSpPr txBox="1"/>
      </cdr:nvSpPr>
      <cdr:spPr>
        <a:xfrm xmlns:a="http://schemas.openxmlformats.org/drawingml/2006/main">
          <a:off x="6119331" y="341055"/>
          <a:ext cx="920259" cy="4530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sk-SK" sz="1800" dirty="0"/>
            <a:t>64,55%</a:t>
          </a:r>
        </a:p>
      </cdr:txBody>
    </cdr:sp>
  </cdr:relSizeAnchor>
  <cdr:relSizeAnchor xmlns:cdr="http://schemas.openxmlformats.org/drawingml/2006/chartDrawing">
    <cdr:from>
      <cdr:x>0.79873</cdr:x>
      <cdr:y>0.39664</cdr:y>
    </cdr:from>
    <cdr:to>
      <cdr:x>0.87344</cdr:x>
      <cdr:y>0.49306</cdr:y>
    </cdr:to>
    <cdr:sp macro="" textlink="">
      <cdr:nvSpPr>
        <cdr:cNvPr id="28" name="BlokTextu 27">
          <a:extLst xmlns:a="http://schemas.openxmlformats.org/drawingml/2006/main">
            <a:ext uri="{FF2B5EF4-FFF2-40B4-BE49-F238E27FC236}">
              <a16:creationId xmlns:a16="http://schemas.microsoft.com/office/drawing/2014/main" id="{D6CA7AC9-15B5-429E-9FEB-86AD45FD3840}"/>
            </a:ext>
          </a:extLst>
        </cdr:cNvPr>
        <cdr:cNvSpPr txBox="1"/>
      </cdr:nvSpPr>
      <cdr:spPr>
        <a:xfrm xmlns:a="http://schemas.openxmlformats.org/drawingml/2006/main">
          <a:off x="9594240" y="1453214"/>
          <a:ext cx="897452" cy="35329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l" rtl="0"/>
          <a:r>
            <a:rPr lang="sk-SK" sz="1800" kern="1200" dirty="0">
              <a:solidFill>
                <a:schemeClr val="tx1"/>
              </a:solidFill>
            </a:rPr>
            <a:t>33,89%</a:t>
          </a:r>
        </a:p>
      </cdr:txBody>
    </cdr:sp>
  </cdr:relSizeAnchor>
  <cdr:relSizeAnchor xmlns:cdr="http://schemas.openxmlformats.org/drawingml/2006/chartDrawing">
    <cdr:from>
      <cdr:x>0.86391</cdr:x>
      <cdr:y>0.0413</cdr:y>
    </cdr:from>
    <cdr:to>
      <cdr:x>0.93848</cdr:x>
      <cdr:y>0.15191</cdr:y>
    </cdr:to>
    <cdr:sp macro="" textlink="">
      <cdr:nvSpPr>
        <cdr:cNvPr id="29" name="BlokTextu 28">
          <a:extLst xmlns:a="http://schemas.openxmlformats.org/drawingml/2006/main">
            <a:ext uri="{FF2B5EF4-FFF2-40B4-BE49-F238E27FC236}">
              <a16:creationId xmlns:a16="http://schemas.microsoft.com/office/drawing/2014/main" id="{EF8166FC-FA04-4051-B67F-977519CC828D}"/>
            </a:ext>
          </a:extLst>
        </cdr:cNvPr>
        <cdr:cNvSpPr txBox="1"/>
      </cdr:nvSpPr>
      <cdr:spPr>
        <a:xfrm xmlns:a="http://schemas.openxmlformats.org/drawingml/2006/main">
          <a:off x="10377190" y="151324"/>
          <a:ext cx="895736" cy="4052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l" rtl="0"/>
          <a:r>
            <a:rPr lang="sk-SK" sz="1800" kern="1200" dirty="0">
              <a:solidFill>
                <a:schemeClr val="tx1"/>
              </a:solidFill>
            </a:rPr>
            <a:t>66,11%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0.09687</cdr:x>
      <cdr:y>0.3107</cdr:y>
    </cdr:from>
    <cdr:to>
      <cdr:x>0.15425</cdr:x>
      <cdr:y>0.38381</cdr:y>
    </cdr:to>
    <cdr:sp macro="" textlink="">
      <cdr:nvSpPr>
        <cdr:cNvPr id="2" name="BlokTextu 1">
          <a:extLst xmlns:a="http://schemas.openxmlformats.org/drawingml/2006/main">
            <a:ext uri="{FF2B5EF4-FFF2-40B4-BE49-F238E27FC236}">
              <a16:creationId xmlns:a16="http://schemas.microsoft.com/office/drawing/2014/main" id="{3D51BEBE-4645-4807-A4C4-2490CBDC84B5}"/>
            </a:ext>
          </a:extLst>
        </cdr:cNvPr>
        <cdr:cNvSpPr txBox="1"/>
      </cdr:nvSpPr>
      <cdr:spPr>
        <a:xfrm xmlns:a="http://schemas.openxmlformats.org/drawingml/2006/main">
          <a:off x="1154097" y="1056442"/>
          <a:ext cx="683581" cy="2485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sk-SK" sz="1400" b="1" dirty="0"/>
            <a:t>57%</a:t>
          </a:r>
        </a:p>
      </cdr:txBody>
    </cdr:sp>
  </cdr:relSizeAnchor>
  <cdr:relSizeAnchor xmlns:cdr="http://schemas.openxmlformats.org/drawingml/2006/chartDrawing">
    <cdr:from>
      <cdr:x>0.23994</cdr:x>
      <cdr:y>0.25065</cdr:y>
    </cdr:from>
    <cdr:to>
      <cdr:x>0.28763</cdr:x>
      <cdr:y>0.31332</cdr:y>
    </cdr:to>
    <cdr:sp macro="" textlink="">
      <cdr:nvSpPr>
        <cdr:cNvPr id="4" name="BlokTextu 3">
          <a:extLst xmlns:a="http://schemas.openxmlformats.org/drawingml/2006/main">
            <a:ext uri="{FF2B5EF4-FFF2-40B4-BE49-F238E27FC236}">
              <a16:creationId xmlns:a16="http://schemas.microsoft.com/office/drawing/2014/main" id="{781CA4FB-7412-4039-BCA4-1B9B1B043B50}"/>
            </a:ext>
          </a:extLst>
        </cdr:cNvPr>
        <cdr:cNvSpPr txBox="1"/>
      </cdr:nvSpPr>
      <cdr:spPr>
        <a:xfrm xmlns:a="http://schemas.openxmlformats.org/drawingml/2006/main">
          <a:off x="2858610" y="852256"/>
          <a:ext cx="568171" cy="2130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sk-SK" sz="1400" b="1" dirty="0"/>
            <a:t>57%</a:t>
          </a:r>
        </a:p>
      </cdr:txBody>
    </cdr:sp>
  </cdr:relSizeAnchor>
  <cdr:relSizeAnchor xmlns:cdr="http://schemas.openxmlformats.org/drawingml/2006/chartDrawing">
    <cdr:from>
      <cdr:x>0.40835</cdr:x>
      <cdr:y>0.19843</cdr:y>
    </cdr:from>
    <cdr:to>
      <cdr:x>0.46051</cdr:x>
      <cdr:y>0.26893</cdr:y>
    </cdr:to>
    <cdr:sp macro="" textlink="">
      <cdr:nvSpPr>
        <cdr:cNvPr id="5" name="BlokTextu 4">
          <a:extLst xmlns:a="http://schemas.openxmlformats.org/drawingml/2006/main">
            <a:ext uri="{FF2B5EF4-FFF2-40B4-BE49-F238E27FC236}">
              <a16:creationId xmlns:a16="http://schemas.microsoft.com/office/drawing/2014/main" id="{47BD83BB-7CBC-4D55-B4BA-C86FCCD5B79C}"/>
            </a:ext>
          </a:extLst>
        </cdr:cNvPr>
        <cdr:cNvSpPr txBox="1"/>
      </cdr:nvSpPr>
      <cdr:spPr>
        <a:xfrm xmlns:a="http://schemas.openxmlformats.org/drawingml/2006/main">
          <a:off x="4864963" y="674702"/>
          <a:ext cx="621437" cy="2396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sk-SK" sz="1400" b="1" dirty="0"/>
            <a:t>58%</a:t>
          </a:r>
        </a:p>
      </cdr:txBody>
    </cdr:sp>
  </cdr:relSizeAnchor>
  <cdr:relSizeAnchor xmlns:cdr="http://schemas.openxmlformats.org/drawingml/2006/chartDrawing">
    <cdr:from>
      <cdr:x>0.54545</cdr:x>
      <cdr:y>0.12533</cdr:y>
    </cdr:from>
    <cdr:to>
      <cdr:x>0.59463</cdr:x>
      <cdr:y>0.20366</cdr:y>
    </cdr:to>
    <cdr:sp macro="" textlink="">
      <cdr:nvSpPr>
        <cdr:cNvPr id="6" name="BlokTextu 5">
          <a:extLst xmlns:a="http://schemas.openxmlformats.org/drawingml/2006/main">
            <a:ext uri="{FF2B5EF4-FFF2-40B4-BE49-F238E27FC236}">
              <a16:creationId xmlns:a16="http://schemas.microsoft.com/office/drawing/2014/main" id="{DC27F365-509B-490B-8A73-D1E5F7FB8A43}"/>
            </a:ext>
          </a:extLst>
        </cdr:cNvPr>
        <cdr:cNvSpPr txBox="1"/>
      </cdr:nvSpPr>
      <cdr:spPr>
        <a:xfrm xmlns:a="http://schemas.openxmlformats.org/drawingml/2006/main">
          <a:off x="6498454" y="426128"/>
          <a:ext cx="585927" cy="2663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sk-SK" sz="1400" b="1" dirty="0"/>
            <a:t>58%</a:t>
          </a:r>
        </a:p>
      </cdr:txBody>
    </cdr:sp>
  </cdr:relSizeAnchor>
  <cdr:relSizeAnchor xmlns:cdr="http://schemas.openxmlformats.org/drawingml/2006/chartDrawing">
    <cdr:from>
      <cdr:x>0.71461</cdr:x>
      <cdr:y>0.10183</cdr:y>
    </cdr:from>
    <cdr:to>
      <cdr:x>0.75708</cdr:x>
      <cdr:y>0.19321</cdr:y>
    </cdr:to>
    <cdr:sp macro="" textlink="">
      <cdr:nvSpPr>
        <cdr:cNvPr id="7" name="BlokTextu 6">
          <a:extLst xmlns:a="http://schemas.openxmlformats.org/drawingml/2006/main">
            <a:ext uri="{FF2B5EF4-FFF2-40B4-BE49-F238E27FC236}">
              <a16:creationId xmlns:a16="http://schemas.microsoft.com/office/drawing/2014/main" id="{1B471CE6-BF96-4755-9726-AD3FBA18DD93}"/>
            </a:ext>
          </a:extLst>
        </cdr:cNvPr>
        <cdr:cNvSpPr txBox="1"/>
      </cdr:nvSpPr>
      <cdr:spPr>
        <a:xfrm xmlns:a="http://schemas.openxmlformats.org/drawingml/2006/main">
          <a:off x="8513685" y="346229"/>
          <a:ext cx="506028" cy="3107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sk-SK" sz="1400" b="1" dirty="0"/>
            <a:t>57%</a:t>
          </a:r>
        </a:p>
      </cdr:txBody>
    </cdr:sp>
  </cdr:relSizeAnchor>
  <cdr:relSizeAnchor xmlns:cdr="http://schemas.openxmlformats.org/drawingml/2006/chartDrawing">
    <cdr:from>
      <cdr:x>0.85618</cdr:x>
      <cdr:y>0.10444</cdr:y>
    </cdr:from>
    <cdr:to>
      <cdr:x>0.9076</cdr:x>
      <cdr:y>0.18016</cdr:y>
    </cdr:to>
    <cdr:sp macro="" textlink="">
      <cdr:nvSpPr>
        <cdr:cNvPr id="8" name="BlokTextu 7">
          <a:extLst xmlns:a="http://schemas.openxmlformats.org/drawingml/2006/main">
            <a:ext uri="{FF2B5EF4-FFF2-40B4-BE49-F238E27FC236}">
              <a16:creationId xmlns:a16="http://schemas.microsoft.com/office/drawing/2014/main" id="{635CBFEF-364B-44DE-BB0C-37B9867478B0}"/>
            </a:ext>
          </a:extLst>
        </cdr:cNvPr>
        <cdr:cNvSpPr txBox="1"/>
      </cdr:nvSpPr>
      <cdr:spPr>
        <a:xfrm xmlns:a="http://schemas.openxmlformats.org/drawingml/2006/main">
          <a:off x="10200386" y="355111"/>
          <a:ext cx="612616" cy="2574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sk-SK" sz="1400" b="1" dirty="0"/>
            <a:t>60%</a:t>
          </a:r>
        </a:p>
      </cdr:txBody>
    </cdr:sp>
  </cdr:relSizeAnchor>
  <cdr:relSizeAnchor xmlns:cdr="http://schemas.openxmlformats.org/drawingml/2006/chartDrawing">
    <cdr:from>
      <cdr:x>0.13562</cdr:x>
      <cdr:y>0.44648</cdr:y>
    </cdr:from>
    <cdr:to>
      <cdr:x>0.16841</cdr:x>
      <cdr:y>0.50914</cdr:y>
    </cdr:to>
    <cdr:sp macro="" textlink="">
      <cdr:nvSpPr>
        <cdr:cNvPr id="9" name="BlokTextu 8">
          <a:extLst xmlns:a="http://schemas.openxmlformats.org/drawingml/2006/main">
            <a:ext uri="{FF2B5EF4-FFF2-40B4-BE49-F238E27FC236}">
              <a16:creationId xmlns:a16="http://schemas.microsoft.com/office/drawing/2014/main" id="{7666FDE9-A5B1-4818-90E7-160C99A70A84}"/>
            </a:ext>
          </a:extLst>
        </cdr:cNvPr>
        <cdr:cNvSpPr txBox="1"/>
      </cdr:nvSpPr>
      <cdr:spPr>
        <a:xfrm xmlns:a="http://schemas.openxmlformats.org/drawingml/2006/main">
          <a:off x="1615736" y="1518082"/>
          <a:ext cx="390617" cy="2130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sk-SK" sz="1100" dirty="0"/>
        </a:p>
      </cdr:txBody>
    </cdr:sp>
  </cdr:relSizeAnchor>
  <cdr:relSizeAnchor xmlns:cdr="http://schemas.openxmlformats.org/drawingml/2006/chartDrawing">
    <cdr:from>
      <cdr:x>0.14083</cdr:x>
      <cdr:y>0.44909</cdr:y>
    </cdr:from>
    <cdr:to>
      <cdr:x>0.18554</cdr:x>
      <cdr:y>0.52219</cdr:y>
    </cdr:to>
    <cdr:sp macro="" textlink="">
      <cdr:nvSpPr>
        <cdr:cNvPr id="10" name="BlokTextu 9">
          <a:extLst xmlns:a="http://schemas.openxmlformats.org/drawingml/2006/main">
            <a:ext uri="{FF2B5EF4-FFF2-40B4-BE49-F238E27FC236}">
              <a16:creationId xmlns:a16="http://schemas.microsoft.com/office/drawing/2014/main" id="{428EF6D6-D97D-47F6-B54C-AEC99F89D4E5}"/>
            </a:ext>
          </a:extLst>
        </cdr:cNvPr>
        <cdr:cNvSpPr txBox="1"/>
      </cdr:nvSpPr>
      <cdr:spPr>
        <a:xfrm xmlns:a="http://schemas.openxmlformats.org/drawingml/2006/main">
          <a:off x="1677879" y="1526958"/>
          <a:ext cx="532660" cy="2485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sk-SK" sz="1400" b="1" dirty="0"/>
            <a:t>43%</a:t>
          </a:r>
        </a:p>
      </cdr:txBody>
    </cdr:sp>
  </cdr:relSizeAnchor>
  <cdr:relSizeAnchor xmlns:cdr="http://schemas.openxmlformats.org/drawingml/2006/chartDrawing">
    <cdr:from>
      <cdr:x>0.30626</cdr:x>
      <cdr:y>0.39164</cdr:y>
    </cdr:from>
    <cdr:to>
      <cdr:x>0.3532</cdr:x>
      <cdr:y>0.46736</cdr:y>
    </cdr:to>
    <cdr:sp macro="" textlink="">
      <cdr:nvSpPr>
        <cdr:cNvPr id="11" name="BlokTextu 10">
          <a:extLst xmlns:a="http://schemas.openxmlformats.org/drawingml/2006/main">
            <a:ext uri="{FF2B5EF4-FFF2-40B4-BE49-F238E27FC236}">
              <a16:creationId xmlns:a16="http://schemas.microsoft.com/office/drawing/2014/main" id="{88C037C9-A1EF-4291-9F87-92092E338BAC}"/>
            </a:ext>
          </a:extLst>
        </cdr:cNvPr>
        <cdr:cNvSpPr txBox="1"/>
      </cdr:nvSpPr>
      <cdr:spPr>
        <a:xfrm xmlns:a="http://schemas.openxmlformats.org/drawingml/2006/main">
          <a:off x="3648722" y="1331650"/>
          <a:ext cx="559294" cy="2574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sk-SK" sz="1400" b="1" dirty="0"/>
            <a:t>43%</a:t>
          </a:r>
        </a:p>
      </cdr:txBody>
    </cdr:sp>
  </cdr:relSizeAnchor>
  <cdr:relSizeAnchor xmlns:cdr="http://schemas.openxmlformats.org/drawingml/2006/chartDrawing">
    <cdr:from>
      <cdr:x>0.45976</cdr:x>
      <cdr:y>0.3812</cdr:y>
    </cdr:from>
    <cdr:to>
      <cdr:x>0.51714</cdr:x>
      <cdr:y>0.45692</cdr:y>
    </cdr:to>
    <cdr:sp macro="" textlink="">
      <cdr:nvSpPr>
        <cdr:cNvPr id="12" name="BlokTextu 11">
          <a:extLst xmlns:a="http://schemas.openxmlformats.org/drawingml/2006/main">
            <a:ext uri="{FF2B5EF4-FFF2-40B4-BE49-F238E27FC236}">
              <a16:creationId xmlns:a16="http://schemas.microsoft.com/office/drawing/2014/main" id="{0CD985A0-CB82-458B-9D13-812B7BA44A66}"/>
            </a:ext>
          </a:extLst>
        </cdr:cNvPr>
        <cdr:cNvSpPr txBox="1"/>
      </cdr:nvSpPr>
      <cdr:spPr>
        <a:xfrm xmlns:a="http://schemas.openxmlformats.org/drawingml/2006/main">
          <a:off x="5477522" y="1296140"/>
          <a:ext cx="683581" cy="2574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sk-SK" sz="1400" b="1" dirty="0"/>
            <a:t>42%</a:t>
          </a:r>
        </a:p>
      </cdr:txBody>
    </cdr:sp>
  </cdr:relSizeAnchor>
  <cdr:relSizeAnchor xmlns:cdr="http://schemas.openxmlformats.org/drawingml/2006/chartDrawing">
    <cdr:from>
      <cdr:x>0.61475</cdr:x>
      <cdr:y>0.29243</cdr:y>
    </cdr:from>
    <cdr:to>
      <cdr:x>0.66617</cdr:x>
      <cdr:y>0.39164</cdr:y>
    </cdr:to>
    <cdr:sp macro="" textlink="">
      <cdr:nvSpPr>
        <cdr:cNvPr id="13" name="BlokTextu 12">
          <a:extLst xmlns:a="http://schemas.openxmlformats.org/drawingml/2006/main">
            <a:ext uri="{FF2B5EF4-FFF2-40B4-BE49-F238E27FC236}">
              <a16:creationId xmlns:a16="http://schemas.microsoft.com/office/drawing/2014/main" id="{A1EB6FF2-94C7-4813-98CD-214A8F93668C}"/>
            </a:ext>
          </a:extLst>
        </cdr:cNvPr>
        <cdr:cNvSpPr txBox="1"/>
      </cdr:nvSpPr>
      <cdr:spPr>
        <a:xfrm xmlns:a="http://schemas.openxmlformats.org/drawingml/2006/main">
          <a:off x="7324078" y="994299"/>
          <a:ext cx="612559" cy="3373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sk-SK" sz="1400" b="1" dirty="0"/>
            <a:t>42%</a:t>
          </a:r>
        </a:p>
      </cdr:txBody>
    </cdr:sp>
  </cdr:relSizeAnchor>
  <cdr:relSizeAnchor xmlns:cdr="http://schemas.openxmlformats.org/drawingml/2006/chartDrawing">
    <cdr:from>
      <cdr:x>0.77049</cdr:x>
      <cdr:y>0.29504</cdr:y>
    </cdr:from>
    <cdr:to>
      <cdr:x>0.81446</cdr:x>
      <cdr:y>0.37598</cdr:y>
    </cdr:to>
    <cdr:sp macro="" textlink="">
      <cdr:nvSpPr>
        <cdr:cNvPr id="14" name="BlokTextu 13">
          <a:extLst xmlns:a="http://schemas.openxmlformats.org/drawingml/2006/main">
            <a:ext uri="{FF2B5EF4-FFF2-40B4-BE49-F238E27FC236}">
              <a16:creationId xmlns:a16="http://schemas.microsoft.com/office/drawing/2014/main" id="{1A9B12E2-B277-460D-8A81-2701E7F543C4}"/>
            </a:ext>
          </a:extLst>
        </cdr:cNvPr>
        <cdr:cNvSpPr txBox="1"/>
      </cdr:nvSpPr>
      <cdr:spPr>
        <a:xfrm xmlns:a="http://schemas.openxmlformats.org/drawingml/2006/main">
          <a:off x="9179511" y="1003177"/>
          <a:ext cx="523782" cy="2752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sk-SK" sz="1400" b="1" dirty="0"/>
            <a:t>43%</a:t>
          </a:r>
        </a:p>
      </cdr:txBody>
    </cdr:sp>
  </cdr:relSizeAnchor>
  <cdr:relSizeAnchor xmlns:cdr="http://schemas.openxmlformats.org/drawingml/2006/chartDrawing">
    <cdr:from>
      <cdr:x>0.93815</cdr:x>
      <cdr:y>0.31332</cdr:y>
    </cdr:from>
    <cdr:to>
      <cdr:x>0.98361</cdr:x>
      <cdr:y>0.41514</cdr:y>
    </cdr:to>
    <cdr:sp macro="" textlink="">
      <cdr:nvSpPr>
        <cdr:cNvPr id="15" name="BlokTextu 14">
          <a:extLst xmlns:a="http://schemas.openxmlformats.org/drawingml/2006/main">
            <a:ext uri="{FF2B5EF4-FFF2-40B4-BE49-F238E27FC236}">
              <a16:creationId xmlns:a16="http://schemas.microsoft.com/office/drawing/2014/main" id="{552FAE55-0F45-4117-88FC-3C4CE55D1565}"/>
            </a:ext>
          </a:extLst>
        </cdr:cNvPr>
        <cdr:cNvSpPr txBox="1"/>
      </cdr:nvSpPr>
      <cdr:spPr>
        <a:xfrm xmlns:a="http://schemas.openxmlformats.org/drawingml/2006/main">
          <a:off x="11176986" y="1065320"/>
          <a:ext cx="541538" cy="34622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sk-SK" sz="1100" dirty="0"/>
        </a:p>
      </cdr:txBody>
    </cdr:sp>
  </cdr:relSizeAnchor>
  <cdr:relSizeAnchor xmlns:cdr="http://schemas.openxmlformats.org/drawingml/2006/chartDrawing">
    <cdr:from>
      <cdr:x>0.92772</cdr:x>
      <cdr:y>0.3342</cdr:y>
    </cdr:from>
    <cdr:to>
      <cdr:x>0.97988</cdr:x>
      <cdr:y>0.40209</cdr:y>
    </cdr:to>
    <cdr:sp macro="" textlink="">
      <cdr:nvSpPr>
        <cdr:cNvPr id="16" name="BlokTextu 15">
          <a:extLst xmlns:a="http://schemas.openxmlformats.org/drawingml/2006/main">
            <a:ext uri="{FF2B5EF4-FFF2-40B4-BE49-F238E27FC236}">
              <a16:creationId xmlns:a16="http://schemas.microsoft.com/office/drawing/2014/main" id="{70E6BADE-B0B3-42F8-A93F-A7A076DFCC34}"/>
            </a:ext>
          </a:extLst>
        </cdr:cNvPr>
        <cdr:cNvSpPr txBox="1"/>
      </cdr:nvSpPr>
      <cdr:spPr>
        <a:xfrm xmlns:a="http://schemas.openxmlformats.org/drawingml/2006/main">
          <a:off x="11052699" y="1136342"/>
          <a:ext cx="621437" cy="2308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sk-SK" sz="1400" b="1" dirty="0"/>
            <a:t>40%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6725" cy="336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quarter" idx="1"/>
          </p:nvPr>
        </p:nvSpPr>
        <p:spPr>
          <a:xfrm>
            <a:off x="5588000" y="0"/>
            <a:ext cx="4276725" cy="336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E67C77F-0EC5-4D2D-9663-5B281E5A2472}" type="datetimeFigureOut">
              <a:rPr lang="sk-SK"/>
              <a:pPr>
                <a:defRPr/>
              </a:pPr>
              <a:t>4. 5. 2020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2"/>
          </p:nvPr>
        </p:nvSpPr>
        <p:spPr>
          <a:xfrm>
            <a:off x="0" y="6397625"/>
            <a:ext cx="4276725" cy="336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3"/>
          </p:nvPr>
        </p:nvSpPr>
        <p:spPr>
          <a:xfrm>
            <a:off x="5588000" y="6397625"/>
            <a:ext cx="4276725" cy="336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59C2441-6B93-4104-904E-CD664CF6BF6D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743077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6725" cy="336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5588000" y="0"/>
            <a:ext cx="4276725" cy="336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A30E296-45A0-40F3-94E2-3382518A2B4B}" type="datetimeFigureOut">
              <a:rPr lang="sk-SK"/>
              <a:pPr>
                <a:defRPr/>
              </a:pPr>
              <a:t>4. 5. 2020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2687638" y="504825"/>
            <a:ext cx="4491037" cy="2527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k-SK" noProof="0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985838" y="3198813"/>
            <a:ext cx="7894637" cy="30321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noProof="0"/>
              <a:t>Upravte štýl predlohy textu.</a:t>
            </a:r>
          </a:p>
          <a:p>
            <a:pPr lvl="1"/>
            <a:r>
              <a:rPr lang="sk-SK" noProof="0"/>
              <a:t>Druhá úroveň</a:t>
            </a:r>
          </a:p>
          <a:p>
            <a:pPr lvl="2"/>
            <a:r>
              <a:rPr lang="sk-SK" noProof="0"/>
              <a:t>Tretia úroveň</a:t>
            </a:r>
          </a:p>
          <a:p>
            <a:pPr lvl="3"/>
            <a:r>
              <a:rPr lang="sk-SK" noProof="0"/>
              <a:t>Štvrtá úroveň</a:t>
            </a:r>
          </a:p>
          <a:p>
            <a:pPr lvl="4"/>
            <a:r>
              <a:rPr lang="sk-SK" noProof="0"/>
              <a:t>Piata úroveň</a:t>
            </a: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6397625"/>
            <a:ext cx="4276725" cy="336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5588000" y="6397625"/>
            <a:ext cx="4276725" cy="336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B80509E-B650-4B37-820B-EE67E05D8333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23969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80509E-B650-4B37-820B-EE67E05D8333}" type="slidenum">
              <a:rPr lang="sk-SK" smtClean="0"/>
              <a:pPr>
                <a:defRPr/>
              </a:pPr>
              <a:t>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4603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Kliknite sem a upravte štýl predlohy podnadpisov.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F0690B-F530-472B-8852-1A290F691B2E}" type="datetimeFigureOut">
              <a:rPr lang="sk-SK"/>
              <a:pPr>
                <a:defRPr/>
              </a:pPr>
              <a:t>4. 5. 2020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5D1B6B-D2FB-4722-B8E1-29CB0F995883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10E9BA-BD84-43F6-B114-E6E543C9778B}" type="datetimeFigureOut">
              <a:rPr lang="sk-SK"/>
              <a:pPr>
                <a:defRPr/>
              </a:pPr>
              <a:t>4. 5. 2020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ED1E95-8401-4D54-9FC4-10B3DCA12D48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E275D9-7619-4056-8100-DA5BB6519B50}" type="datetimeFigureOut">
              <a:rPr lang="sk-SK"/>
              <a:pPr>
                <a:defRPr/>
              </a:pPr>
              <a:t>4. 5. 2020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65D6CE-78FA-4066-A52A-191643B54CB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5C24BC-28FE-47A6-9FD5-748F339B91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E3F0EB5-0DF4-4D91-8675-AAA28D1576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A2D61604-4AA3-4AC9-BA33-497D879B0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BB349-D139-48BE-A747-EB91AFBEE90E}" type="datetimeFigureOut">
              <a:rPr lang="sk-SK" smtClean="0"/>
              <a:t>4. 5. 2020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91297A13-C976-4F6A-BF0A-07C0336B7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B8E5EB73-07A2-4567-9744-8DD310811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81E54-420F-41AD-9C59-71AF2B59B0D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838088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386411-D88A-447F-9E90-6247A2022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1F6A88A-C1DB-4428-84A1-EDCB8B724C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218A0AA4-22F8-40C5-9568-E2BE12424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BB349-D139-48BE-A747-EB91AFBEE90E}" type="datetimeFigureOut">
              <a:rPr lang="sk-SK" smtClean="0"/>
              <a:t>4. 5. 2020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0DD00780-310D-41A7-B6FC-95CE19F72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21CCD883-8C10-4A61-98D9-FA23426AC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81E54-420F-41AD-9C59-71AF2B59B0D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622729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5BFACB-CD51-4DBF-B359-94EE586A3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2994434-FC01-48BE-8292-481EFED975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4C1EE74A-03C8-41A9-8C36-CA012732E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BB349-D139-48BE-A747-EB91AFBEE90E}" type="datetimeFigureOut">
              <a:rPr lang="sk-SK" smtClean="0"/>
              <a:t>4. 5. 2020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271D864A-C15D-4D09-B6FA-3CC764B89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571EC96C-8018-436A-BE1D-59EF9EC9F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81E54-420F-41AD-9C59-71AF2B59B0D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590839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048B58-0C8B-48AA-A082-A467E5001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9F46C24-8CF4-4B57-B5F9-4B5B77B362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E9D36B50-F9A7-43F4-85F4-0E5DA4641E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C16FBAA6-4736-44AD-A421-896962C44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BB349-D139-48BE-A747-EB91AFBEE90E}" type="datetimeFigureOut">
              <a:rPr lang="sk-SK" smtClean="0"/>
              <a:t>4. 5. 2020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F621FA9C-AEE0-4CCF-AC2E-E76D038F1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DFFD349D-C0C4-413E-9B68-AAC47829D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81E54-420F-41AD-9C59-71AF2B59B0D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923921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70B37E-1A72-4ABF-8115-20EBECC34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F2FC4A9-4A05-480B-BE52-1B40852EA9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78EE35C8-AC6F-407C-8E71-2358C6E920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9234EA4-1AD7-41D6-A3F2-3EE78BCD4C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A1EDA1AD-AA70-4EDF-953F-DCEBBB8D12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0F4659A2-F478-489B-A02E-EDF036DEE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BB349-D139-48BE-A747-EB91AFBEE90E}" type="datetimeFigureOut">
              <a:rPr lang="sk-SK" smtClean="0"/>
              <a:t>4. 5. 2020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BA08209A-9C9E-469D-9E8E-2B0B93F44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179F0842-29DE-4440-AF52-8787389DE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81E54-420F-41AD-9C59-71AF2B59B0D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686321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A37320-4EB3-42E0-810E-954460483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28952511-991F-4E68-99C6-C28EA4CA2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BB349-D139-48BE-A747-EB91AFBEE90E}" type="datetimeFigureOut">
              <a:rPr lang="sk-SK" smtClean="0"/>
              <a:t>4. 5. 2020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EEAB7BA2-ACED-44E1-93F3-DBC97A4E5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40856D66-D6D1-449F-9A1C-04C6D66A7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81E54-420F-41AD-9C59-71AF2B59B0D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744639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7E6302C8-C744-498D-B32A-4379AD22B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BB349-D139-48BE-A747-EB91AFBEE90E}" type="datetimeFigureOut">
              <a:rPr lang="sk-SK" smtClean="0"/>
              <a:t>4. 5. 2020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6516B53B-065F-47D7-8630-984846501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9F2F7B33-6EF8-4447-95B1-ACE359A1F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81E54-420F-41AD-9C59-71AF2B59B0D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74064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8D7287-B79B-4EF0-BDE9-E17C54FAF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D88463E-C7D5-427E-9FD0-6D58F6710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C9360DE-1036-41A4-96B4-9F0A030787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2A906C25-A3EF-4282-8846-FB277DE00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BB349-D139-48BE-A747-EB91AFBEE90E}" type="datetimeFigureOut">
              <a:rPr lang="sk-SK" smtClean="0"/>
              <a:t>4. 5. 2020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FD2A42EC-9125-4B2F-A5C9-98E11AAE0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0BD0CEFB-B04A-4E0B-B6E6-33E4882C8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81E54-420F-41AD-9C59-71AF2B59B0D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88202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97C937-486A-46F5-A89F-6BC0ECE53886}" type="datetimeFigureOut">
              <a:rPr lang="sk-SK"/>
              <a:pPr>
                <a:defRPr/>
              </a:pPr>
              <a:t>4. 5. 2020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11FE7-453F-4D3B-9F39-D63471FD0A7F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6737D0-845F-4636-B716-772E5D4D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BAA6A7B4-2E66-4AB4-8963-9CAEE06EC4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3D0CF61-C53A-4CF7-866F-182456BD1F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B24B165B-5A87-49C8-9F04-D973B9E68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BB349-D139-48BE-A747-EB91AFBEE90E}" type="datetimeFigureOut">
              <a:rPr lang="sk-SK" smtClean="0"/>
              <a:t>4. 5. 2020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738F6F9C-CD73-42D5-82D9-70B601F1E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D14C32F2-67B6-416D-80B0-21F5D0483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81E54-420F-41AD-9C59-71AF2B59B0D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896624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3025B0-B91E-408B-8C90-BF03256C2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25B68961-CE21-4F38-A626-723B537FED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736DA43E-2574-453E-8BCB-0F219F8B8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BB349-D139-48BE-A747-EB91AFBEE90E}" type="datetimeFigureOut">
              <a:rPr lang="sk-SK" smtClean="0"/>
              <a:t>4. 5. 2020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23E116E8-A6A6-4DF3-A32F-23A58462C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8A07A9D3-3F84-4710-AEDA-892971DBB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81E54-420F-41AD-9C59-71AF2B59B0D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254527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0337AE96-CA80-436E-9E07-498941170C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FFF73B9A-01A1-43F1-8F6B-647E990DC0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DA35AE2E-9DBB-43E2-B182-F71635FCD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BB349-D139-48BE-A747-EB91AFBEE90E}" type="datetimeFigureOut">
              <a:rPr lang="sk-SK" smtClean="0"/>
              <a:t>4. 5. 2020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E5E8FB6F-809F-47CF-9FE4-BD4EB70E7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783508B6-68EB-4A67-8DEA-A5E0DE7A6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81E54-420F-41AD-9C59-71AF2B59B0D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16251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445C8D-FB76-40B7-A245-79EC1BE696FB}" type="datetimeFigureOut">
              <a:rPr lang="sk-SK"/>
              <a:pPr>
                <a:defRPr/>
              </a:pPr>
              <a:t>4. 5. 2020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475408-CAB7-4FB3-BE76-A546426FE46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32BB33-4206-4454-B82C-03CE142B5BDD}" type="datetimeFigureOut">
              <a:rPr lang="sk-SK"/>
              <a:pPr>
                <a:defRPr/>
              </a:pPr>
              <a:t>4. 5. 2020</a:t>
            </a:fld>
            <a:endParaRPr lang="sk-SK"/>
          </a:p>
        </p:txBody>
      </p:sp>
      <p:sp>
        <p:nvSpPr>
          <p:cNvPr id="6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29A1D2-CBEF-44E6-889A-45C7AD030B42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D19C6-DD7C-4697-956A-36C78664ED90}" type="datetimeFigureOut">
              <a:rPr lang="sk-SK"/>
              <a:pPr>
                <a:defRPr/>
              </a:pPr>
              <a:t>4. 5. 2020</a:t>
            </a:fld>
            <a:endParaRPr lang="sk-SK"/>
          </a:p>
        </p:txBody>
      </p:sp>
      <p:sp>
        <p:nvSpPr>
          <p:cNvPr id="8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9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0059D-D4C8-4AE0-ACEF-6FAA4B10459F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79CFBC-B25A-4BE7-BD4F-FFFD1FC3D62F}" type="datetimeFigureOut">
              <a:rPr lang="sk-SK"/>
              <a:pPr>
                <a:defRPr/>
              </a:pPr>
              <a:t>4. 5. 2020</a:t>
            </a:fld>
            <a:endParaRPr lang="sk-SK"/>
          </a:p>
        </p:txBody>
      </p:sp>
      <p:sp>
        <p:nvSpPr>
          <p:cNvPr id="4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FD6C0F-EFEB-47AA-808A-1384225D5AE4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B5A80D-1A39-4E0A-9DCD-B583E462A02B}" type="datetimeFigureOut">
              <a:rPr lang="sk-SK"/>
              <a:pPr>
                <a:defRPr/>
              </a:pPr>
              <a:t>4. 5. 2020</a:t>
            </a:fld>
            <a:endParaRPr lang="sk-SK"/>
          </a:p>
        </p:txBody>
      </p:sp>
      <p:sp>
        <p:nvSpPr>
          <p:cNvPr id="3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8F5FA-5964-4EBE-9143-AD9ED095A186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C2DF18-C0AA-4FF3-97AB-85751C3F0FAA}" type="datetimeFigureOut">
              <a:rPr lang="sk-SK"/>
              <a:pPr>
                <a:defRPr/>
              </a:pPr>
              <a:t>4. 5. 2020</a:t>
            </a:fld>
            <a:endParaRPr lang="sk-SK"/>
          </a:p>
        </p:txBody>
      </p:sp>
      <p:sp>
        <p:nvSpPr>
          <p:cNvPr id="6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07B722-89BC-488C-9CCE-63720E261EAA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E05D86-6CB8-4BBE-8083-5F451605445F}" type="datetimeFigureOut">
              <a:rPr lang="sk-SK"/>
              <a:pPr>
                <a:defRPr/>
              </a:pPr>
              <a:t>4. 5. 2020</a:t>
            </a:fld>
            <a:endParaRPr lang="sk-SK"/>
          </a:p>
        </p:txBody>
      </p:sp>
      <p:sp>
        <p:nvSpPr>
          <p:cNvPr id="6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71C091-DF32-49EB-B584-8B02C363C155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nadpisu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/>
              <a:t>Kliknite sem a upravte štýl predlohy nadpisov.</a:t>
            </a:r>
          </a:p>
        </p:txBody>
      </p:sp>
      <p:sp>
        <p:nvSpPr>
          <p:cNvPr id="1027" name="Zástupný symbol textu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2620F56-82C8-4B98-A928-EE731EAE2861}" type="datetimeFigureOut">
              <a:rPr lang="sk-SK"/>
              <a:pPr>
                <a:defRPr/>
              </a:pPr>
              <a:t>4. 5. 2020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9294E72-AD60-440B-B745-D2BCED615D6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C45D711A-4829-4308-82F4-83DE28B77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15F4321-C8B2-4802-87D7-B13A0667C2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CDDA4F6B-F389-4C30-8970-A02F2BB420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2BB349-D139-48BE-A747-EB91AFBEE90E}" type="datetimeFigureOut">
              <a:rPr lang="sk-SK" smtClean="0"/>
              <a:t>4. 5. 2020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30DA8AFA-0E25-4B06-8715-166227DE94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8EE2D75F-9C26-4C5E-91C8-434195B5C6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81E54-420F-41AD-9C59-71AF2B59B0D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61406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2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1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03A9383A-AE54-4926-9DE8-3153B12335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2"/>
          <a:stretch/>
        </p:blipFill>
        <p:spPr>
          <a:xfrm>
            <a:off x="-24049" y="0"/>
            <a:ext cx="12214465" cy="3577409"/>
          </a:xfrm>
          <a:prstGeom prst="rect">
            <a:avLst/>
          </a:prstGeom>
        </p:spPr>
      </p:pic>
      <p:pic>
        <p:nvPicPr>
          <p:cNvPr id="15" name="Obrázok 5">
            <a:extLst>
              <a:ext uri="{FF2B5EF4-FFF2-40B4-BE49-F238E27FC236}">
                <a16:creationId xmlns:a16="http://schemas.microsoft.com/office/drawing/2014/main" id="{06A6D8C8-F50E-4C4A-9BC6-FB260FF25EA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0499216" y="227687"/>
            <a:ext cx="1477640" cy="1475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BlokTextu 19">
            <a:extLst>
              <a:ext uri="{FF2B5EF4-FFF2-40B4-BE49-F238E27FC236}">
                <a16:creationId xmlns:a16="http://schemas.microsoft.com/office/drawing/2014/main" id="{6EABA147-E50A-45D5-BAF5-C77E840853F0}"/>
              </a:ext>
            </a:extLst>
          </p:cNvPr>
          <p:cNvSpPr txBox="1"/>
          <p:nvPr/>
        </p:nvSpPr>
        <p:spPr>
          <a:xfrm>
            <a:off x="1584" y="5157192"/>
            <a:ext cx="12190416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sk-SK" sz="8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r"/>
            <a:endParaRPr lang="sk-SK" sz="11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21" name="Rovná spojnica 20">
            <a:extLst>
              <a:ext uri="{FF2B5EF4-FFF2-40B4-BE49-F238E27FC236}">
                <a16:creationId xmlns:a16="http://schemas.microsoft.com/office/drawing/2014/main" id="{BA3B805A-40A9-4B98-8A38-F42DF90A9EF7}"/>
              </a:ext>
            </a:extLst>
          </p:cNvPr>
          <p:cNvCxnSpPr>
            <a:cxnSpLocks/>
          </p:cNvCxnSpPr>
          <p:nvPr/>
        </p:nvCxnSpPr>
        <p:spPr>
          <a:xfrm>
            <a:off x="8014424" y="6025931"/>
            <a:ext cx="4248472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BlokTextu 6">
            <a:extLst>
              <a:ext uri="{FF2B5EF4-FFF2-40B4-BE49-F238E27FC236}">
                <a16:creationId xmlns:a16="http://schemas.microsoft.com/office/drawing/2014/main" id="{4CDC1B26-14B2-415B-A294-6287723122C0}"/>
              </a:ext>
            </a:extLst>
          </p:cNvPr>
          <p:cNvSpPr txBox="1"/>
          <p:nvPr/>
        </p:nvSpPr>
        <p:spPr>
          <a:xfrm>
            <a:off x="170280" y="3855819"/>
            <a:ext cx="1219041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Automobilový priemysel potrebuje v roku 2020</a:t>
            </a:r>
          </a:p>
          <a:p>
            <a:r>
              <a:rPr lang="sk-SK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prijať zásadné opatrenia</a:t>
            </a: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EA462832-7A3C-471C-A0EB-77757EA25BC4}"/>
              </a:ext>
            </a:extLst>
          </p:cNvPr>
          <p:cNvSpPr txBox="1"/>
          <p:nvPr/>
        </p:nvSpPr>
        <p:spPr>
          <a:xfrm>
            <a:off x="-69529" y="2893772"/>
            <a:ext cx="12601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5400" b="1" spc="100" dirty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rPr>
              <a:t>ČAS  NA  BILANCOVANIE  A  PLÁNOVANIE</a:t>
            </a:r>
          </a:p>
        </p:txBody>
      </p:sp>
    </p:spTree>
    <p:extLst>
      <p:ext uri="{BB962C8B-B14F-4D97-AF65-F5344CB8AC3E}">
        <p14:creationId xmlns:p14="http://schemas.microsoft.com/office/powerpoint/2010/main" val="24801677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lokTextu 9">
            <a:extLst>
              <a:ext uri="{FF2B5EF4-FFF2-40B4-BE49-F238E27FC236}">
                <a16:creationId xmlns:a16="http://schemas.microsoft.com/office/drawing/2014/main" id="{141FE252-2409-4956-B728-8D477EA8FA5B}"/>
              </a:ext>
            </a:extLst>
          </p:cNvPr>
          <p:cNvSpPr txBox="1"/>
          <p:nvPr/>
        </p:nvSpPr>
        <p:spPr>
          <a:xfrm>
            <a:off x="0" y="0"/>
            <a:ext cx="1204306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sk-SK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Porovnanie registrácií nových osobných vozidiel podľa vlastníka 2015 - 2019</a:t>
            </a:r>
          </a:p>
        </p:txBody>
      </p:sp>
      <p:graphicFrame>
        <p:nvGraphicFramePr>
          <p:cNvPr id="8" name="Tabuľka 7">
            <a:extLst>
              <a:ext uri="{FF2B5EF4-FFF2-40B4-BE49-F238E27FC236}">
                <a16:creationId xmlns:a16="http://schemas.microsoft.com/office/drawing/2014/main" id="{D2B16EBC-DEB7-4217-8238-F054B660EC3A}"/>
              </a:ext>
            </a:extLst>
          </p:cNvPr>
          <p:cNvGraphicFramePr>
            <a:graphicFrameLocks noGrp="1"/>
          </p:cNvGraphicFramePr>
          <p:nvPr/>
        </p:nvGraphicFramePr>
        <p:xfrm>
          <a:off x="114964" y="1537854"/>
          <a:ext cx="11595592" cy="1444337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41833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61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61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61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161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476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53">
                <a:tc>
                  <a:txBody>
                    <a:bodyPr/>
                    <a:lstStyle/>
                    <a:p>
                      <a:pPr algn="l" rtl="0" fontAlgn="b"/>
                      <a:r>
                        <a:rPr lang="sk-SK" sz="2000" b="1" u="none" strike="noStrike" dirty="0">
                          <a:effectLst/>
                        </a:rPr>
                        <a:t>Držiteľ/Rok</a:t>
                      </a:r>
                      <a:endParaRPr lang="sk-SK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600" b="1" u="none" strike="noStrike" dirty="0">
                          <a:effectLst/>
                        </a:rPr>
                        <a:t>2015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600" b="1" u="none" strike="noStrike" dirty="0">
                          <a:effectLst/>
                        </a:rPr>
                        <a:t>2016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600" b="1" u="none" strike="noStrike" dirty="0">
                          <a:effectLst/>
                        </a:rPr>
                        <a:t>2017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600" b="1" u="none" strike="noStrike" dirty="0">
                          <a:effectLst/>
                        </a:rPr>
                        <a:t>201</a:t>
                      </a:r>
                      <a:r>
                        <a:rPr lang="sk-SK" sz="1600" b="1" u="none" strike="noStrike" dirty="0">
                          <a:effectLst/>
                        </a:rPr>
                        <a:t>8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b="1" dirty="0"/>
                        <a:t>201</a:t>
                      </a:r>
                      <a:r>
                        <a:rPr lang="sk-SK" b="1" dirty="0"/>
                        <a:t>9</a:t>
                      </a:r>
                      <a:endParaRPr lang="en-GB" b="1" dirty="0"/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535">
                <a:tc>
                  <a:txBody>
                    <a:bodyPr/>
                    <a:lstStyle/>
                    <a:p>
                      <a:pPr algn="l" rtl="0" fontAlgn="b"/>
                      <a:r>
                        <a:rPr lang="sk-SK" sz="2000" b="1" u="none" strike="noStrike" dirty="0">
                          <a:effectLst/>
                        </a:rPr>
                        <a:t>Fyzická osoba</a:t>
                      </a:r>
                      <a:endParaRPr lang="sk-SK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600" u="none" strike="noStrike" dirty="0">
                          <a:effectLst/>
                        </a:rPr>
                        <a:t>28 251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600" u="none" strike="noStrike" dirty="0">
                          <a:effectLst/>
                        </a:rPr>
                        <a:t>31 897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600" u="none" strike="noStrike" dirty="0">
                          <a:effectLst/>
                        </a:rPr>
                        <a:t>34 063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600" u="none" strike="noStrike" dirty="0">
                          <a:effectLst/>
                        </a:rPr>
                        <a:t>34 </a:t>
                      </a:r>
                      <a:r>
                        <a:rPr lang="sk-SK" sz="1600" u="none" strike="noStrike" dirty="0">
                          <a:effectLst/>
                        </a:rPr>
                        <a:t>534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sk-SK" dirty="0"/>
                        <a:t>34 421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3194">
                <a:tc>
                  <a:txBody>
                    <a:bodyPr/>
                    <a:lstStyle/>
                    <a:p>
                      <a:pPr algn="l" rtl="0" fontAlgn="b"/>
                      <a:r>
                        <a:rPr lang="sk-SK" sz="2000" b="1" u="none" strike="noStrike" dirty="0">
                          <a:effectLst/>
                        </a:rPr>
                        <a:t>Právnická osoba</a:t>
                      </a:r>
                      <a:endParaRPr lang="sk-SK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600" u="none" strike="noStrike">
                          <a:effectLst/>
                        </a:rPr>
                        <a:t>49 697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600" u="none" strike="noStrike" dirty="0">
                          <a:effectLst/>
                        </a:rPr>
                        <a:t>56 266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600" u="none" strike="noStrike" dirty="0">
                          <a:effectLst/>
                        </a:rPr>
                        <a:t>62 022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1600" u="none" strike="noStrike" dirty="0">
                          <a:effectLst/>
                        </a:rPr>
                        <a:t>63 546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sk-SK" dirty="0"/>
                        <a:t>67 147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4755">
                <a:tc>
                  <a:txBody>
                    <a:bodyPr/>
                    <a:lstStyle/>
                    <a:p>
                      <a:pPr algn="l" rtl="0" fontAlgn="b"/>
                      <a:r>
                        <a:rPr lang="sk-SK" sz="2000" b="1" u="none" strike="noStrike" dirty="0">
                          <a:effectLst/>
                        </a:rPr>
                        <a:t>Spolu</a:t>
                      </a:r>
                      <a:endParaRPr lang="sk-SK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600" u="none" strike="noStrike" dirty="0">
                          <a:effectLst/>
                        </a:rPr>
                        <a:t>77 948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600" u="none" strike="noStrike" dirty="0">
                          <a:effectLst/>
                        </a:rPr>
                        <a:t>88 163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600" u="none" strike="noStrike" dirty="0">
                          <a:effectLst/>
                        </a:rPr>
                        <a:t>96 085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600" u="none" strike="noStrike" dirty="0">
                          <a:effectLst/>
                        </a:rPr>
                        <a:t>9</a:t>
                      </a:r>
                      <a:r>
                        <a:rPr lang="sk-SK" sz="1600" u="none" strike="noStrike" dirty="0">
                          <a:effectLst/>
                        </a:rPr>
                        <a:t>8</a:t>
                      </a:r>
                      <a:r>
                        <a:rPr lang="en-GB" sz="1600" u="none" strike="noStrike" dirty="0">
                          <a:effectLst/>
                        </a:rPr>
                        <a:t> 08</a:t>
                      </a:r>
                      <a:r>
                        <a:rPr lang="sk-SK" sz="1600" u="none" strike="noStrike" dirty="0">
                          <a:effectLst/>
                        </a:rPr>
                        <a:t>0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sk-SK" dirty="0"/>
                        <a:t>101 568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" name="Graf 4">
            <a:extLst>
              <a:ext uri="{FF2B5EF4-FFF2-40B4-BE49-F238E27FC236}">
                <a16:creationId xmlns:a16="http://schemas.microsoft.com/office/drawing/2014/main" id="{00000000-0008-0000-0500-000002000000}"/>
              </a:ext>
            </a:extLst>
          </p:cNvPr>
          <p:cNvGraphicFramePr>
            <a:graphicFrameLocks/>
          </p:cNvGraphicFramePr>
          <p:nvPr/>
        </p:nvGraphicFramePr>
        <p:xfrm>
          <a:off x="72735" y="3054927"/>
          <a:ext cx="12011891" cy="36638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BlokTextu 3">
            <a:extLst>
              <a:ext uri="{FF2B5EF4-FFF2-40B4-BE49-F238E27FC236}">
                <a16:creationId xmlns:a16="http://schemas.microsoft.com/office/drawing/2014/main" id="{DF0D79AB-A085-4E23-B353-2A1A89C6C400}"/>
              </a:ext>
            </a:extLst>
          </p:cNvPr>
          <p:cNvSpPr txBox="1"/>
          <p:nvPr/>
        </p:nvSpPr>
        <p:spPr>
          <a:xfrm>
            <a:off x="8326852" y="3320550"/>
            <a:ext cx="905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64,79%</a:t>
            </a: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D06EC2F9-4088-4121-BAE3-6C581E8C00DD}"/>
              </a:ext>
            </a:extLst>
          </p:cNvPr>
          <p:cNvSpPr txBox="1"/>
          <p:nvPr/>
        </p:nvSpPr>
        <p:spPr>
          <a:xfrm>
            <a:off x="7484986" y="4498457"/>
            <a:ext cx="1003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35,21%</a:t>
            </a:r>
          </a:p>
        </p:txBody>
      </p:sp>
    </p:spTree>
    <p:extLst>
      <p:ext uri="{BB962C8B-B14F-4D97-AF65-F5344CB8AC3E}">
        <p14:creationId xmlns:p14="http://schemas.microsoft.com/office/powerpoint/2010/main" val="42714850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lokTextu 9">
            <a:extLst>
              <a:ext uri="{FF2B5EF4-FFF2-40B4-BE49-F238E27FC236}">
                <a16:creationId xmlns:a16="http://schemas.microsoft.com/office/drawing/2014/main" id="{141FE252-2409-4956-B728-8D477EA8FA5B}"/>
              </a:ext>
            </a:extLst>
          </p:cNvPr>
          <p:cNvSpPr txBox="1"/>
          <p:nvPr/>
        </p:nvSpPr>
        <p:spPr>
          <a:xfrm>
            <a:off x="447477" y="191414"/>
            <a:ext cx="11744523" cy="17173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l-PL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Registrácie nových osobných vozidiel podľa typu paliva za rok 2019</a:t>
            </a:r>
            <a:endParaRPr lang="sk-SK" sz="44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aphicFrame>
        <p:nvGraphicFramePr>
          <p:cNvPr id="2" name="Tabuľka 1">
            <a:extLst>
              <a:ext uri="{FF2B5EF4-FFF2-40B4-BE49-F238E27FC236}">
                <a16:creationId xmlns:a16="http://schemas.microsoft.com/office/drawing/2014/main" id="{5F976BFA-B6D1-4A7E-AA0F-29EFFF697C05}"/>
              </a:ext>
            </a:extLst>
          </p:cNvPr>
          <p:cNvGraphicFramePr>
            <a:graphicFrameLocks noGrp="1"/>
          </p:cNvGraphicFramePr>
          <p:nvPr/>
        </p:nvGraphicFramePr>
        <p:xfrm>
          <a:off x="435007" y="2077375"/>
          <a:ext cx="4900474" cy="4438837"/>
        </p:xfrm>
        <a:graphic>
          <a:graphicData uri="http://schemas.openxmlformats.org/drawingml/2006/table">
            <a:tbl>
              <a:tblPr/>
              <a:tblGrid>
                <a:gridCol w="2828061">
                  <a:extLst>
                    <a:ext uri="{9D8B030D-6E8A-4147-A177-3AD203B41FA5}">
                      <a16:colId xmlns:a16="http://schemas.microsoft.com/office/drawing/2014/main" val="3647035641"/>
                    </a:ext>
                  </a:extLst>
                </a:gridCol>
                <a:gridCol w="2072413">
                  <a:extLst>
                    <a:ext uri="{9D8B030D-6E8A-4147-A177-3AD203B41FA5}">
                      <a16:colId xmlns:a16="http://schemas.microsoft.com/office/drawing/2014/main" val="2675711984"/>
                    </a:ext>
                  </a:extLst>
                </a:gridCol>
              </a:tblGrid>
              <a:tr h="341449">
                <a:tc>
                  <a:txBody>
                    <a:bodyPr/>
                    <a:lstStyle/>
                    <a:p>
                      <a:pPr algn="l" fontAlgn="b"/>
                      <a:r>
                        <a:rPr lang="sk-SK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Typ paliva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2019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0236442"/>
                  </a:ext>
                </a:extLst>
              </a:tr>
              <a:tr h="341449">
                <a:tc>
                  <a:txBody>
                    <a:bodyPr/>
                    <a:lstStyle/>
                    <a:p>
                      <a:pPr algn="l" fontAlgn="ctr"/>
                      <a:r>
                        <a:rPr lang="sk-SK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ELEKTRINA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165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2150946"/>
                  </a:ext>
                </a:extLst>
              </a:tr>
              <a:tr h="341449">
                <a:tc>
                  <a:txBody>
                    <a:bodyPr/>
                    <a:lstStyle/>
                    <a:p>
                      <a:pPr algn="l" fontAlgn="ctr"/>
                      <a:r>
                        <a:rPr lang="sk-SK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CNG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119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324976"/>
                  </a:ext>
                </a:extLst>
              </a:tr>
              <a:tr h="341449">
                <a:tc>
                  <a:txBody>
                    <a:bodyPr/>
                    <a:lstStyle/>
                    <a:p>
                      <a:pPr algn="l" fontAlgn="ctr"/>
                      <a:r>
                        <a:rPr lang="sk-SK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NAFTA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25 504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4233458"/>
                  </a:ext>
                </a:extLst>
              </a:tr>
              <a:tr h="341449">
                <a:tc>
                  <a:txBody>
                    <a:bodyPr/>
                    <a:lstStyle/>
                    <a:p>
                      <a:pPr algn="l" fontAlgn="ctr"/>
                      <a:r>
                        <a:rPr lang="sk-SK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NAFTA+HEV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447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9354713"/>
                  </a:ext>
                </a:extLst>
              </a:tr>
              <a:tr h="341449">
                <a:tc>
                  <a:txBody>
                    <a:bodyPr/>
                    <a:lstStyle/>
                    <a:p>
                      <a:pPr algn="l" fontAlgn="ctr"/>
                      <a:r>
                        <a:rPr lang="sk-SK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NAFTA+PHEV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5969464"/>
                  </a:ext>
                </a:extLst>
              </a:tr>
              <a:tr h="341449">
                <a:tc>
                  <a:txBody>
                    <a:bodyPr/>
                    <a:lstStyle/>
                    <a:p>
                      <a:pPr algn="l" fontAlgn="ctr"/>
                      <a:r>
                        <a:rPr lang="sk-SK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BENZÍN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70 998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1283433"/>
                  </a:ext>
                </a:extLst>
              </a:tr>
              <a:tr h="341449">
                <a:tc>
                  <a:txBody>
                    <a:bodyPr/>
                    <a:lstStyle/>
                    <a:p>
                      <a:pPr algn="l" fontAlgn="ctr"/>
                      <a:r>
                        <a:rPr lang="sk-SK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BENZÍN+CNG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970120"/>
                  </a:ext>
                </a:extLst>
              </a:tr>
              <a:tr h="341449">
                <a:tc>
                  <a:txBody>
                    <a:bodyPr/>
                    <a:lstStyle/>
                    <a:p>
                      <a:pPr algn="l" fontAlgn="ctr"/>
                      <a:r>
                        <a:rPr lang="sk-SK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BENZÍN+HEV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3 860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5212307"/>
                  </a:ext>
                </a:extLst>
              </a:tr>
              <a:tr h="341449">
                <a:tc>
                  <a:txBody>
                    <a:bodyPr/>
                    <a:lstStyle/>
                    <a:p>
                      <a:pPr algn="l" fontAlgn="ctr"/>
                      <a:r>
                        <a:rPr lang="sk-SK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BENZÍN+LPG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239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9273031"/>
                  </a:ext>
                </a:extLst>
              </a:tr>
              <a:tr h="341449">
                <a:tc>
                  <a:txBody>
                    <a:bodyPr/>
                    <a:lstStyle/>
                    <a:p>
                      <a:pPr algn="l" fontAlgn="ctr"/>
                      <a:r>
                        <a:rPr lang="sk-SK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BENZÍN+LPG+HEV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7871056"/>
                  </a:ext>
                </a:extLst>
              </a:tr>
              <a:tr h="341449">
                <a:tc>
                  <a:txBody>
                    <a:bodyPr/>
                    <a:lstStyle/>
                    <a:p>
                      <a:pPr algn="l" fontAlgn="ctr"/>
                      <a:r>
                        <a:rPr lang="sk-SK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BENZÍN+PHEV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191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8844020"/>
                  </a:ext>
                </a:extLst>
              </a:tr>
              <a:tr h="341449">
                <a:tc>
                  <a:txBody>
                    <a:bodyPr/>
                    <a:lstStyle/>
                    <a:p>
                      <a:pPr algn="l" fontAlgn="ctr"/>
                      <a:r>
                        <a:rPr lang="sk-SK" sz="18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  <a:endParaRPr lang="sk-SK" sz="18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101 568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670495"/>
                  </a:ext>
                </a:extLst>
              </a:tr>
            </a:tbl>
          </a:graphicData>
        </a:graphic>
      </p:graphicFrame>
      <p:graphicFrame>
        <p:nvGraphicFramePr>
          <p:cNvPr id="5" name="Graf 4">
            <a:extLst>
              <a:ext uri="{FF2B5EF4-FFF2-40B4-BE49-F238E27FC236}">
                <a16:creationId xmlns:a16="http://schemas.microsoft.com/office/drawing/2014/main" id="{BCBB402C-B026-4679-A81A-18C5C3D0766D}"/>
              </a:ext>
            </a:extLst>
          </p:cNvPr>
          <p:cNvGraphicFramePr>
            <a:graphicFrameLocks/>
          </p:cNvGraphicFramePr>
          <p:nvPr/>
        </p:nvGraphicFramePr>
        <p:xfrm>
          <a:off x="5382491" y="1454727"/>
          <a:ext cx="7006936" cy="52058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185895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lokTextu 9">
            <a:extLst>
              <a:ext uri="{FF2B5EF4-FFF2-40B4-BE49-F238E27FC236}">
                <a16:creationId xmlns:a16="http://schemas.microsoft.com/office/drawing/2014/main" id="{141FE252-2409-4956-B728-8D477EA8FA5B}"/>
              </a:ext>
            </a:extLst>
          </p:cNvPr>
          <p:cNvSpPr txBox="1"/>
          <p:nvPr/>
        </p:nvSpPr>
        <p:spPr>
          <a:xfrm>
            <a:off x="447477" y="191414"/>
            <a:ext cx="11744523" cy="904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l-PL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BEV a PHEV+HEV) registrácie nových vozidiel</a:t>
            </a:r>
          </a:p>
        </p:txBody>
      </p:sp>
      <p:graphicFrame>
        <p:nvGraphicFramePr>
          <p:cNvPr id="2" name="Tabuľka 1">
            <a:extLst>
              <a:ext uri="{FF2B5EF4-FFF2-40B4-BE49-F238E27FC236}">
                <a16:creationId xmlns:a16="http://schemas.microsoft.com/office/drawing/2014/main" id="{9E3C1CF3-3A76-4D89-9BE3-95D956A5F144}"/>
              </a:ext>
            </a:extLst>
          </p:cNvPr>
          <p:cNvGraphicFramePr>
            <a:graphicFrameLocks noGrp="1"/>
          </p:cNvGraphicFramePr>
          <p:nvPr/>
        </p:nvGraphicFramePr>
        <p:xfrm>
          <a:off x="311727" y="5195455"/>
          <a:ext cx="11461174" cy="1552030"/>
        </p:xfrm>
        <a:graphic>
          <a:graphicData uri="http://schemas.openxmlformats.org/drawingml/2006/table">
            <a:tbl>
              <a:tblPr/>
              <a:tblGrid>
                <a:gridCol w="1580038">
                  <a:extLst>
                    <a:ext uri="{9D8B030D-6E8A-4147-A177-3AD203B41FA5}">
                      <a16:colId xmlns:a16="http://schemas.microsoft.com/office/drawing/2014/main" val="2540800308"/>
                    </a:ext>
                  </a:extLst>
                </a:gridCol>
                <a:gridCol w="1721534">
                  <a:extLst>
                    <a:ext uri="{9D8B030D-6E8A-4147-A177-3AD203B41FA5}">
                      <a16:colId xmlns:a16="http://schemas.microsoft.com/office/drawing/2014/main" val="2652966360"/>
                    </a:ext>
                  </a:extLst>
                </a:gridCol>
                <a:gridCol w="1485707">
                  <a:extLst>
                    <a:ext uri="{9D8B030D-6E8A-4147-A177-3AD203B41FA5}">
                      <a16:colId xmlns:a16="http://schemas.microsoft.com/office/drawing/2014/main" val="1393523059"/>
                    </a:ext>
                  </a:extLst>
                </a:gridCol>
                <a:gridCol w="1650787">
                  <a:extLst>
                    <a:ext uri="{9D8B030D-6E8A-4147-A177-3AD203B41FA5}">
                      <a16:colId xmlns:a16="http://schemas.microsoft.com/office/drawing/2014/main" val="2020869461"/>
                    </a:ext>
                  </a:extLst>
                </a:gridCol>
                <a:gridCol w="1627204">
                  <a:extLst>
                    <a:ext uri="{9D8B030D-6E8A-4147-A177-3AD203B41FA5}">
                      <a16:colId xmlns:a16="http://schemas.microsoft.com/office/drawing/2014/main" val="185064617"/>
                    </a:ext>
                  </a:extLst>
                </a:gridCol>
                <a:gridCol w="1650787">
                  <a:extLst>
                    <a:ext uri="{9D8B030D-6E8A-4147-A177-3AD203B41FA5}">
                      <a16:colId xmlns:a16="http://schemas.microsoft.com/office/drawing/2014/main" val="2407379616"/>
                    </a:ext>
                  </a:extLst>
                </a:gridCol>
                <a:gridCol w="1745117">
                  <a:extLst>
                    <a:ext uri="{9D8B030D-6E8A-4147-A177-3AD203B41FA5}">
                      <a16:colId xmlns:a16="http://schemas.microsoft.com/office/drawing/2014/main" val="1358720339"/>
                    </a:ext>
                  </a:extLst>
                </a:gridCol>
              </a:tblGrid>
              <a:tr h="396640">
                <a:tc>
                  <a:txBody>
                    <a:bodyPr/>
                    <a:lstStyle/>
                    <a:p>
                      <a:pPr algn="l" fontAlgn="b"/>
                      <a:r>
                        <a:rPr lang="sk-SK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3273558"/>
                  </a:ext>
                </a:extLst>
              </a:tr>
              <a:tr h="405653">
                <a:tc>
                  <a:txBody>
                    <a:bodyPr/>
                    <a:lstStyle/>
                    <a:p>
                      <a:pPr algn="l" fontAlgn="ctr"/>
                      <a:r>
                        <a:rPr lang="sk-SK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BEV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4255502"/>
                  </a:ext>
                </a:extLst>
              </a:tr>
              <a:tr h="369596">
                <a:tc>
                  <a:txBody>
                    <a:bodyPr/>
                    <a:lstStyle/>
                    <a:p>
                      <a:pPr algn="l" fontAlgn="ctr"/>
                      <a:r>
                        <a:rPr lang="sk-SK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PHEV+HEV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1936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2434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93044491"/>
                  </a:ext>
                </a:extLst>
              </a:tr>
              <a:tr h="376357">
                <a:tc>
                  <a:txBody>
                    <a:bodyPr/>
                    <a:lstStyle/>
                    <a:p>
                      <a:pPr algn="l" fontAlgn="ctr"/>
                      <a:r>
                        <a:rPr lang="sk-SK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PHEV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6038202"/>
                  </a:ext>
                </a:extLst>
              </a:tr>
            </a:tbl>
          </a:graphicData>
        </a:graphic>
      </p:graphicFrame>
      <p:graphicFrame>
        <p:nvGraphicFramePr>
          <p:cNvPr id="5" name="Graf 4">
            <a:extLst>
              <a:ext uri="{FF2B5EF4-FFF2-40B4-BE49-F238E27FC236}">
                <a16:creationId xmlns:a16="http://schemas.microsoft.com/office/drawing/2014/main" id="{00000000-0008-0000-1100-000002000000}"/>
              </a:ext>
            </a:extLst>
          </p:cNvPr>
          <p:cNvGraphicFramePr>
            <a:graphicFrameLocks/>
          </p:cNvGraphicFramePr>
          <p:nvPr/>
        </p:nvGraphicFramePr>
        <p:xfrm>
          <a:off x="405245" y="1007919"/>
          <a:ext cx="11294918" cy="39381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488282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lokTextu 9">
            <a:extLst>
              <a:ext uri="{FF2B5EF4-FFF2-40B4-BE49-F238E27FC236}">
                <a16:creationId xmlns:a16="http://schemas.microsoft.com/office/drawing/2014/main" id="{141FE252-2409-4956-B728-8D477EA8FA5B}"/>
              </a:ext>
            </a:extLst>
          </p:cNvPr>
          <p:cNvSpPr txBox="1"/>
          <p:nvPr/>
        </p:nvSpPr>
        <p:spPr>
          <a:xfrm>
            <a:off x="447477" y="191414"/>
            <a:ext cx="11744523" cy="17173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l-PL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Emisie CO2 registrovaných nových osobných a úžitkových automobilov podľa segmentov ´18 - ´19</a:t>
            </a:r>
          </a:p>
        </p:txBody>
      </p:sp>
      <p:graphicFrame>
        <p:nvGraphicFramePr>
          <p:cNvPr id="12" name="Tabuľka 11">
            <a:extLst>
              <a:ext uri="{FF2B5EF4-FFF2-40B4-BE49-F238E27FC236}">
                <a16:creationId xmlns:a16="http://schemas.microsoft.com/office/drawing/2014/main" id="{0AD7E1F1-B559-4BD1-814B-CC40BBF16F23}"/>
              </a:ext>
            </a:extLst>
          </p:cNvPr>
          <p:cNvGraphicFramePr>
            <a:graphicFrameLocks noGrp="1"/>
          </p:cNvGraphicFramePr>
          <p:nvPr/>
        </p:nvGraphicFramePr>
        <p:xfrm>
          <a:off x="437130" y="4226420"/>
          <a:ext cx="3036168" cy="172819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191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91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79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4058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sk-SK" sz="1700" b="1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Rok / Kategória</a:t>
                      </a:r>
                      <a:endParaRPr lang="sk-SK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700" b="1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N1</a:t>
                      </a:r>
                      <a:endParaRPr lang="sk-SK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8045">
                <a:tc rowSpan="2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700" b="1" u="none" strike="noStrike" dirty="0">
                          <a:effectLst/>
                        </a:rPr>
                        <a:t>CO2</a:t>
                      </a:r>
                      <a:endParaRPr lang="sk-SK" sz="17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700" u="none" strike="noStrike" dirty="0">
                          <a:effectLst/>
                        </a:rPr>
                        <a:t>2018</a:t>
                      </a:r>
                      <a:endParaRPr lang="sk-SK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700" u="none" strike="noStrike" dirty="0">
                          <a:effectLst/>
                        </a:rPr>
                        <a:t>172</a:t>
                      </a:r>
                      <a:endParaRPr lang="sk-SK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8045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700" u="none" strike="noStrike" dirty="0">
                          <a:effectLst/>
                        </a:rPr>
                        <a:t>2019</a:t>
                      </a:r>
                      <a:endParaRPr lang="sk-SK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700" u="none" strike="noStrike" dirty="0">
                          <a:effectLst/>
                        </a:rPr>
                        <a:t>173</a:t>
                      </a:r>
                      <a:endParaRPr lang="sk-SK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8045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sk-SK" sz="1700" u="none" strike="noStrike" dirty="0">
                          <a:effectLst/>
                        </a:rPr>
                        <a:t>Rozdiel</a:t>
                      </a:r>
                      <a:endParaRPr lang="sk-SK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7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0,58%</a:t>
                      </a:r>
                      <a:endParaRPr lang="sk-SK" sz="17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/>
          </p:cNvGraphicFramePr>
          <p:nvPr/>
        </p:nvGraphicFramePr>
        <p:xfrm>
          <a:off x="4204963" y="3355759"/>
          <a:ext cx="7824280" cy="34019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Tabuľka 3">
            <a:extLst>
              <a:ext uri="{FF2B5EF4-FFF2-40B4-BE49-F238E27FC236}">
                <a16:creationId xmlns:a16="http://schemas.microsoft.com/office/drawing/2014/main" id="{690E2443-0BDB-4142-9328-7E1BD14DD7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1803608"/>
              </p:ext>
            </p:extLst>
          </p:nvPr>
        </p:nvGraphicFramePr>
        <p:xfrm>
          <a:off x="426128" y="1944209"/>
          <a:ext cx="11469948" cy="1338881"/>
        </p:xfrm>
        <a:graphic>
          <a:graphicData uri="http://schemas.openxmlformats.org/drawingml/2006/table">
            <a:tbl>
              <a:tblPr/>
              <a:tblGrid>
                <a:gridCol w="1253585">
                  <a:extLst>
                    <a:ext uri="{9D8B030D-6E8A-4147-A177-3AD203B41FA5}">
                      <a16:colId xmlns:a16="http://schemas.microsoft.com/office/drawing/2014/main" val="2374327482"/>
                    </a:ext>
                  </a:extLst>
                </a:gridCol>
                <a:gridCol w="1352853">
                  <a:extLst>
                    <a:ext uri="{9D8B030D-6E8A-4147-A177-3AD203B41FA5}">
                      <a16:colId xmlns:a16="http://schemas.microsoft.com/office/drawing/2014/main" val="2877219984"/>
                    </a:ext>
                  </a:extLst>
                </a:gridCol>
                <a:gridCol w="559800">
                  <a:extLst>
                    <a:ext uri="{9D8B030D-6E8A-4147-A177-3AD203B41FA5}">
                      <a16:colId xmlns:a16="http://schemas.microsoft.com/office/drawing/2014/main" val="3771560131"/>
                    </a:ext>
                  </a:extLst>
                </a:gridCol>
                <a:gridCol w="559800">
                  <a:extLst>
                    <a:ext uri="{9D8B030D-6E8A-4147-A177-3AD203B41FA5}">
                      <a16:colId xmlns:a16="http://schemas.microsoft.com/office/drawing/2014/main" val="2944320972"/>
                    </a:ext>
                  </a:extLst>
                </a:gridCol>
                <a:gridCol w="559800">
                  <a:extLst>
                    <a:ext uri="{9D8B030D-6E8A-4147-A177-3AD203B41FA5}">
                      <a16:colId xmlns:a16="http://schemas.microsoft.com/office/drawing/2014/main" val="2720526408"/>
                    </a:ext>
                  </a:extLst>
                </a:gridCol>
                <a:gridCol w="664764">
                  <a:extLst>
                    <a:ext uri="{9D8B030D-6E8A-4147-A177-3AD203B41FA5}">
                      <a16:colId xmlns:a16="http://schemas.microsoft.com/office/drawing/2014/main" val="2729570021"/>
                    </a:ext>
                  </a:extLst>
                </a:gridCol>
                <a:gridCol w="664764">
                  <a:extLst>
                    <a:ext uri="{9D8B030D-6E8A-4147-A177-3AD203B41FA5}">
                      <a16:colId xmlns:a16="http://schemas.microsoft.com/office/drawing/2014/main" val="1965779232"/>
                    </a:ext>
                  </a:extLst>
                </a:gridCol>
                <a:gridCol w="781389">
                  <a:extLst>
                    <a:ext uri="{9D8B030D-6E8A-4147-A177-3AD203B41FA5}">
                      <a16:colId xmlns:a16="http://schemas.microsoft.com/office/drawing/2014/main" val="216122262"/>
                    </a:ext>
                  </a:extLst>
                </a:gridCol>
                <a:gridCol w="781389">
                  <a:extLst>
                    <a:ext uri="{9D8B030D-6E8A-4147-A177-3AD203B41FA5}">
                      <a16:colId xmlns:a16="http://schemas.microsoft.com/office/drawing/2014/main" val="3014283194"/>
                    </a:ext>
                  </a:extLst>
                </a:gridCol>
                <a:gridCol w="559800">
                  <a:extLst>
                    <a:ext uri="{9D8B030D-6E8A-4147-A177-3AD203B41FA5}">
                      <a16:colId xmlns:a16="http://schemas.microsoft.com/office/drawing/2014/main" val="1691786467"/>
                    </a:ext>
                  </a:extLst>
                </a:gridCol>
                <a:gridCol w="746402">
                  <a:extLst>
                    <a:ext uri="{9D8B030D-6E8A-4147-A177-3AD203B41FA5}">
                      <a16:colId xmlns:a16="http://schemas.microsoft.com/office/drawing/2014/main" val="2947271044"/>
                    </a:ext>
                  </a:extLst>
                </a:gridCol>
                <a:gridCol w="746402">
                  <a:extLst>
                    <a:ext uri="{9D8B030D-6E8A-4147-A177-3AD203B41FA5}">
                      <a16:colId xmlns:a16="http://schemas.microsoft.com/office/drawing/2014/main" val="188374600"/>
                    </a:ext>
                  </a:extLst>
                </a:gridCol>
                <a:gridCol w="559800">
                  <a:extLst>
                    <a:ext uri="{9D8B030D-6E8A-4147-A177-3AD203B41FA5}">
                      <a16:colId xmlns:a16="http://schemas.microsoft.com/office/drawing/2014/main" val="233751230"/>
                    </a:ext>
                  </a:extLst>
                </a:gridCol>
                <a:gridCol w="559800">
                  <a:extLst>
                    <a:ext uri="{9D8B030D-6E8A-4147-A177-3AD203B41FA5}">
                      <a16:colId xmlns:a16="http://schemas.microsoft.com/office/drawing/2014/main" val="3966767698"/>
                    </a:ext>
                  </a:extLst>
                </a:gridCol>
                <a:gridCol w="559800">
                  <a:extLst>
                    <a:ext uri="{9D8B030D-6E8A-4147-A177-3AD203B41FA5}">
                      <a16:colId xmlns:a16="http://schemas.microsoft.com/office/drawing/2014/main" val="199494896"/>
                    </a:ext>
                  </a:extLst>
                </a:gridCol>
                <a:gridCol w="559800">
                  <a:extLst>
                    <a:ext uri="{9D8B030D-6E8A-4147-A177-3AD203B41FA5}">
                      <a16:colId xmlns:a16="http://schemas.microsoft.com/office/drawing/2014/main" val="3601899768"/>
                    </a:ext>
                  </a:extLst>
                </a:gridCol>
              </a:tblGrid>
              <a:tr h="260396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sk-SK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Segment</a:t>
                      </a:r>
                    </a:p>
                  </a:txBody>
                  <a:tcPr marL="7170" marR="7170" marT="717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AAD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7170" marR="7170" marT="717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</a:t>
                      </a:r>
                    </a:p>
                  </a:txBody>
                  <a:tcPr marL="7170" marR="7170" marT="717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</a:p>
                  </a:txBody>
                  <a:tcPr marL="7170" marR="7170" marT="717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CD</a:t>
                      </a:r>
                    </a:p>
                  </a:txBody>
                  <a:tcPr marL="7170" marR="7170" marT="717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</a:t>
                      </a:r>
                    </a:p>
                  </a:txBody>
                  <a:tcPr marL="7170" marR="7170" marT="717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</a:t>
                      </a:r>
                    </a:p>
                  </a:txBody>
                  <a:tcPr marL="7170" marR="7170" marT="717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</a:t>
                      </a:r>
                    </a:p>
                  </a:txBody>
                  <a:tcPr marL="7170" marR="7170" marT="717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G1</a:t>
                      </a:r>
                    </a:p>
                  </a:txBody>
                  <a:tcPr marL="7170" marR="7170" marT="717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G2</a:t>
                      </a:r>
                    </a:p>
                  </a:txBody>
                  <a:tcPr marL="7170" marR="7170" marT="717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H1</a:t>
                      </a:r>
                    </a:p>
                  </a:txBody>
                  <a:tcPr marL="7170" marR="7170" marT="717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H2</a:t>
                      </a:r>
                    </a:p>
                  </a:txBody>
                  <a:tcPr marL="7170" marR="7170" marT="717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H3</a:t>
                      </a:r>
                    </a:p>
                  </a:txBody>
                  <a:tcPr marL="7170" marR="7170" marT="717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H4</a:t>
                      </a:r>
                    </a:p>
                  </a:txBody>
                  <a:tcPr marL="7170" marR="7170" marT="717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F55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7170" marR="7170" marT="7170" marB="0" anchor="b">
                    <a:lnL w="12700" cap="flat" cmpd="sng" algn="ctr">
                      <a:solidFill>
                        <a:srgbClr val="2F55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F55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F55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0126295"/>
                  </a:ext>
                </a:extLst>
              </a:tr>
              <a:tr h="282638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sk-SK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CO2</a:t>
                      </a:r>
                    </a:p>
                  </a:txBody>
                  <a:tcPr marL="7170" marR="7170" marT="717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7170" marR="7170" marT="717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7170" marR="7170" marT="717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</a:t>
                      </a:r>
                    </a:p>
                  </a:txBody>
                  <a:tcPr marL="7170" marR="7170" marT="717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119</a:t>
                      </a:r>
                    </a:p>
                  </a:txBody>
                  <a:tcPr marL="7170" marR="7170" marT="717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132</a:t>
                      </a:r>
                    </a:p>
                  </a:txBody>
                  <a:tcPr marL="7170" marR="7170" marT="717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145</a:t>
                      </a:r>
                    </a:p>
                  </a:txBody>
                  <a:tcPr marL="7170" marR="7170" marT="717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171</a:t>
                      </a:r>
                    </a:p>
                  </a:txBody>
                  <a:tcPr marL="7170" marR="7170" marT="717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177</a:t>
                      </a:r>
                    </a:p>
                  </a:txBody>
                  <a:tcPr marL="7170" marR="7170" marT="717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138</a:t>
                      </a:r>
                    </a:p>
                  </a:txBody>
                  <a:tcPr marL="7170" marR="7170" marT="717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207</a:t>
                      </a:r>
                    </a:p>
                  </a:txBody>
                  <a:tcPr marL="7170" marR="7170" marT="717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140</a:t>
                      </a:r>
                    </a:p>
                  </a:txBody>
                  <a:tcPr marL="7170" marR="7170" marT="717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125</a:t>
                      </a:r>
                    </a:p>
                  </a:txBody>
                  <a:tcPr marL="7170" marR="7170" marT="717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143</a:t>
                      </a:r>
                    </a:p>
                  </a:txBody>
                  <a:tcPr marL="7170" marR="7170" marT="717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161</a:t>
                      </a:r>
                    </a:p>
                  </a:txBody>
                  <a:tcPr marL="7170" marR="7170" marT="717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F55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127</a:t>
                      </a:r>
                    </a:p>
                  </a:txBody>
                  <a:tcPr marL="7170" marR="7170" marT="7170" marB="0" anchor="b">
                    <a:lnL w="12700" cap="flat" cmpd="sng" algn="ctr">
                      <a:solidFill>
                        <a:srgbClr val="2F55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F55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AA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8744042"/>
                  </a:ext>
                </a:extLst>
              </a:tr>
              <a:tr h="282638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7170" marR="7170" marT="717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</a:t>
                      </a:r>
                    </a:p>
                  </a:txBody>
                  <a:tcPr marL="7170" marR="7170" marT="717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</a:t>
                      </a:r>
                    </a:p>
                  </a:txBody>
                  <a:tcPr marL="7170" marR="7170" marT="717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125</a:t>
                      </a:r>
                    </a:p>
                  </a:txBody>
                  <a:tcPr marL="7170" marR="7170" marT="717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136</a:t>
                      </a:r>
                    </a:p>
                  </a:txBody>
                  <a:tcPr marL="7170" marR="7170" marT="717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</a:t>
                      </a:r>
                    </a:p>
                  </a:txBody>
                  <a:tcPr marL="7170" marR="7170" marT="717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184</a:t>
                      </a:r>
                    </a:p>
                  </a:txBody>
                  <a:tcPr marL="7170" marR="7170" marT="717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198</a:t>
                      </a:r>
                    </a:p>
                  </a:txBody>
                  <a:tcPr marL="7170" marR="7170" marT="717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143</a:t>
                      </a:r>
                    </a:p>
                  </a:txBody>
                  <a:tcPr marL="7170" marR="7170" marT="717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219</a:t>
                      </a:r>
                    </a:p>
                  </a:txBody>
                  <a:tcPr marL="7170" marR="7170" marT="717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154</a:t>
                      </a:r>
                    </a:p>
                  </a:txBody>
                  <a:tcPr marL="7170" marR="7170" marT="717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128</a:t>
                      </a:r>
                    </a:p>
                  </a:txBody>
                  <a:tcPr marL="7170" marR="7170" marT="717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155</a:t>
                      </a:r>
                    </a:p>
                  </a:txBody>
                  <a:tcPr marL="7170" marR="7170" marT="717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169</a:t>
                      </a:r>
                    </a:p>
                  </a:txBody>
                  <a:tcPr marL="7170" marR="7170" marT="717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F55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133</a:t>
                      </a:r>
                    </a:p>
                  </a:txBody>
                  <a:tcPr marL="7170" marR="7170" marT="7170" marB="0" anchor="b">
                    <a:lnL w="12700" cap="flat" cmpd="sng" algn="ctr">
                      <a:solidFill>
                        <a:srgbClr val="2F55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F55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AA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8159904"/>
                  </a:ext>
                </a:extLst>
              </a:tr>
              <a:tr h="513209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sk-SK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Rozdiel</a:t>
                      </a:r>
                    </a:p>
                  </a:txBody>
                  <a:tcPr marL="7170" marR="7170" marT="717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AAD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6.06%</a:t>
                      </a:r>
                    </a:p>
                  </a:txBody>
                  <a:tcPr marL="7170" marR="7170" marT="717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3.57%</a:t>
                      </a:r>
                    </a:p>
                  </a:txBody>
                  <a:tcPr marL="7170" marR="7170" marT="717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5.04%</a:t>
                      </a:r>
                    </a:p>
                  </a:txBody>
                  <a:tcPr marL="7170" marR="7170" marT="717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3.03%</a:t>
                      </a:r>
                    </a:p>
                  </a:txBody>
                  <a:tcPr marL="7170" marR="7170" marT="717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-0.69%</a:t>
                      </a:r>
                    </a:p>
                  </a:txBody>
                  <a:tcPr marL="7170" marR="7170" marT="717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7.60%</a:t>
                      </a:r>
                    </a:p>
                  </a:txBody>
                  <a:tcPr marL="7170" marR="7170" marT="717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11.86%</a:t>
                      </a:r>
                    </a:p>
                  </a:txBody>
                  <a:tcPr marL="7170" marR="7170" marT="717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3.62%</a:t>
                      </a:r>
                    </a:p>
                  </a:txBody>
                  <a:tcPr marL="7170" marR="7170" marT="717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5.80%</a:t>
                      </a:r>
                    </a:p>
                  </a:txBody>
                  <a:tcPr marL="7170" marR="7170" marT="717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10.00%</a:t>
                      </a:r>
                    </a:p>
                  </a:txBody>
                  <a:tcPr marL="7170" marR="7170" marT="717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2.40%</a:t>
                      </a:r>
                    </a:p>
                  </a:txBody>
                  <a:tcPr marL="7170" marR="7170" marT="717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8.39%</a:t>
                      </a:r>
                    </a:p>
                  </a:txBody>
                  <a:tcPr marL="7170" marR="7170" marT="717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4.97%</a:t>
                      </a:r>
                    </a:p>
                  </a:txBody>
                  <a:tcPr marL="7170" marR="7170" marT="717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F55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4.72%</a:t>
                      </a:r>
                    </a:p>
                  </a:txBody>
                  <a:tcPr marL="7170" marR="7170" marT="7170" marB="0" anchor="ctr">
                    <a:lnL w="12700" cap="flat" cmpd="sng" algn="ctr">
                      <a:solidFill>
                        <a:srgbClr val="2F55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F55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F55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57196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29564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lokTextu 9">
            <a:extLst>
              <a:ext uri="{FF2B5EF4-FFF2-40B4-BE49-F238E27FC236}">
                <a16:creationId xmlns:a16="http://schemas.microsoft.com/office/drawing/2014/main" id="{141FE252-2409-4956-B728-8D477EA8FA5B}"/>
              </a:ext>
            </a:extLst>
          </p:cNvPr>
          <p:cNvSpPr txBox="1"/>
          <p:nvPr/>
        </p:nvSpPr>
        <p:spPr>
          <a:xfrm>
            <a:off x="447477" y="191414"/>
            <a:ext cx="11744523" cy="17173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l-PL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Porovnanie nových a individuálne dovezených vozidiel 2014 - 2019</a:t>
            </a:r>
          </a:p>
        </p:txBody>
      </p:sp>
      <p:graphicFrame>
        <p:nvGraphicFramePr>
          <p:cNvPr id="8" name="Tabuľka 7">
            <a:extLst>
              <a:ext uri="{FF2B5EF4-FFF2-40B4-BE49-F238E27FC236}">
                <a16:creationId xmlns:a16="http://schemas.microsoft.com/office/drawing/2014/main" id="{F164C1CF-A68B-484A-A841-1621D1E00D5B}"/>
              </a:ext>
            </a:extLst>
          </p:cNvPr>
          <p:cNvGraphicFramePr>
            <a:graphicFrameLocks noGrp="1"/>
          </p:cNvGraphicFramePr>
          <p:nvPr/>
        </p:nvGraphicFramePr>
        <p:xfrm>
          <a:off x="68155" y="5331789"/>
          <a:ext cx="12015395" cy="14401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251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94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9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25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125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1253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2379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72402">
                <a:tc>
                  <a:txBody>
                    <a:bodyPr/>
                    <a:lstStyle/>
                    <a:p>
                      <a:pPr algn="l" fontAlgn="ctr"/>
                      <a:r>
                        <a:rPr lang="en-GB" sz="1700" u="none" strike="noStrike" dirty="0">
                          <a:effectLst/>
                        </a:rPr>
                        <a:t> </a:t>
                      </a:r>
                      <a:endParaRPr lang="en-GB" sz="1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964" marR="6964" marT="696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2014</a:t>
                      </a:r>
                    </a:p>
                  </a:txBody>
                  <a:tcPr marL="7620" marR="7620" marT="762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2015</a:t>
                      </a:r>
                    </a:p>
                  </a:txBody>
                  <a:tcPr marL="7620" marR="7620" marT="762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2016</a:t>
                      </a:r>
                    </a:p>
                  </a:txBody>
                  <a:tcPr marL="7620" marR="7620" marT="762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2017</a:t>
                      </a:r>
                    </a:p>
                  </a:txBody>
                  <a:tcPr marL="7620" marR="7620" marT="762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</a:t>
                      </a:r>
                      <a:r>
                        <a:rPr lang="sk-SK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  <a:endParaRPr lang="en-GB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2019</a:t>
                      </a:r>
                      <a:endParaRPr lang="en-GB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3270">
                <a:tc>
                  <a:txBody>
                    <a:bodyPr/>
                    <a:lstStyle/>
                    <a:p>
                      <a:pPr algn="l" rtl="0" fontAlgn="ctr"/>
                      <a:r>
                        <a:rPr lang="sk-SK" sz="1700" u="none" strike="noStrike" dirty="0">
                          <a:effectLst/>
                        </a:rPr>
                        <a:t> </a:t>
                      </a:r>
                      <a:r>
                        <a:rPr lang="en-GB" sz="1700" u="none" strike="noStrike" dirty="0" err="1">
                          <a:effectLst/>
                        </a:rPr>
                        <a:t>Nové</a:t>
                      </a:r>
                      <a:r>
                        <a:rPr lang="en-GB" sz="1700" u="none" strike="noStrike" dirty="0">
                          <a:effectLst/>
                        </a:rPr>
                        <a:t> </a:t>
                      </a:r>
                      <a:r>
                        <a:rPr lang="en-GB" sz="1700" u="none" strike="noStrike" dirty="0" err="1">
                          <a:effectLst/>
                        </a:rPr>
                        <a:t>vozidlá</a:t>
                      </a:r>
                      <a:endParaRPr lang="en-GB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64" marR="6964" marT="696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72 249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77 948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88 163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96 085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  <a:r>
                        <a:rPr lang="sk-SK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  <a:r>
                        <a:rPr lang="en-GB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0</a:t>
                      </a:r>
                      <a:r>
                        <a:rPr lang="sk-SK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80</a:t>
                      </a:r>
                      <a:endParaRPr lang="en-GB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101 568</a:t>
                      </a:r>
                      <a:endParaRPr lang="en-GB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6562">
                <a:tc>
                  <a:txBody>
                    <a:bodyPr/>
                    <a:lstStyle/>
                    <a:p>
                      <a:pPr algn="l" rtl="0" fontAlgn="ctr"/>
                      <a:r>
                        <a:rPr lang="sk-SK" sz="1700" u="none" strike="noStrike" dirty="0">
                          <a:effectLst/>
                        </a:rPr>
                        <a:t> </a:t>
                      </a:r>
                      <a:r>
                        <a:rPr lang="en-GB" sz="1700" u="none" strike="noStrike" dirty="0" err="1">
                          <a:effectLst/>
                        </a:rPr>
                        <a:t>Individuálne</a:t>
                      </a:r>
                      <a:r>
                        <a:rPr lang="en-GB" sz="1700" u="none" strike="noStrike" dirty="0">
                          <a:effectLst/>
                        </a:rPr>
                        <a:t> </a:t>
                      </a:r>
                      <a:r>
                        <a:rPr lang="en-GB" sz="1700" u="none" strike="noStrike" dirty="0" err="1">
                          <a:effectLst/>
                        </a:rPr>
                        <a:t>dovezené</a:t>
                      </a:r>
                      <a:r>
                        <a:rPr lang="en-GB" sz="1700" u="none" strike="noStrike" dirty="0">
                          <a:effectLst/>
                        </a:rPr>
                        <a:t> (</a:t>
                      </a:r>
                      <a:r>
                        <a:rPr lang="en-GB" sz="1700" u="none" strike="noStrike" dirty="0" err="1">
                          <a:effectLst/>
                        </a:rPr>
                        <a:t>nové</a:t>
                      </a:r>
                      <a:r>
                        <a:rPr lang="en-GB" sz="1700" u="none" strike="noStrike" dirty="0">
                          <a:effectLst/>
                        </a:rPr>
                        <a:t> + </a:t>
                      </a:r>
                      <a:r>
                        <a:rPr lang="en-GB" sz="1700" u="none" strike="noStrike" dirty="0" err="1">
                          <a:effectLst/>
                        </a:rPr>
                        <a:t>jazdené</a:t>
                      </a:r>
                      <a:r>
                        <a:rPr lang="en-GB" sz="1700" u="none" strike="noStrike" dirty="0">
                          <a:effectLst/>
                        </a:rPr>
                        <a:t>)</a:t>
                      </a:r>
                      <a:endParaRPr lang="en-GB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64" marR="6964" marT="696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54 220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59 713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63 753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69 573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71 541</a:t>
                      </a:r>
                      <a:endParaRPr lang="en-GB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68 155</a:t>
                      </a:r>
                      <a:endParaRPr lang="en-GB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7926">
                <a:tc>
                  <a:txBody>
                    <a:bodyPr/>
                    <a:lstStyle/>
                    <a:p>
                      <a:pPr algn="l" rtl="0" fontAlgn="ctr"/>
                      <a:r>
                        <a:rPr lang="sk-SK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Podiel</a:t>
                      </a:r>
                      <a:r>
                        <a:rPr lang="sk-SK" sz="17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nových vozidiel na celkových registráciách</a:t>
                      </a:r>
                      <a:endParaRPr lang="en-GB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64" marR="6964" marT="696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57 ,12%</a:t>
                      </a:r>
                      <a:endParaRPr lang="en-GB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64" marR="6964" marT="696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56,62 %</a:t>
                      </a:r>
                      <a:endParaRPr lang="en-GB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64" marR="6964" marT="696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58,03 %</a:t>
                      </a:r>
                      <a:endParaRPr lang="en-GB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64" marR="6964" marT="696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58,00%</a:t>
                      </a:r>
                      <a:endParaRPr lang="en-GB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64" marR="6964" marT="696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57,31%</a:t>
                      </a:r>
                      <a:endParaRPr lang="en-GB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64" marR="6964" marT="696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60,39%</a:t>
                      </a:r>
                      <a:endParaRPr lang="en-GB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64" marR="6964" marT="6964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8AEF3793-54DA-451C-9239-1EEF22B44C8C}"/>
              </a:ext>
            </a:extLst>
          </p:cNvPr>
          <p:cNvGraphicFramePr>
            <a:graphicFrameLocks/>
          </p:cNvGraphicFramePr>
          <p:nvPr/>
        </p:nvGraphicFramePr>
        <p:xfrm>
          <a:off x="79899" y="1775534"/>
          <a:ext cx="11913833" cy="3400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086003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lokTextu 9">
            <a:extLst>
              <a:ext uri="{FF2B5EF4-FFF2-40B4-BE49-F238E27FC236}">
                <a16:creationId xmlns:a16="http://schemas.microsoft.com/office/drawing/2014/main" id="{141FE252-2409-4956-B728-8D477EA8FA5B}"/>
              </a:ext>
            </a:extLst>
          </p:cNvPr>
          <p:cNvSpPr txBox="1"/>
          <p:nvPr/>
        </p:nvSpPr>
        <p:spPr>
          <a:xfrm>
            <a:off x="447477" y="191414"/>
            <a:ext cx="11744523" cy="17173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Individuálne dovezené vozidlá podľa veku v roku 201</a:t>
            </a:r>
            <a:r>
              <a:rPr lang="sk-SK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8</a:t>
            </a:r>
            <a:r>
              <a:rPr lang="pt-BR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 201</a:t>
            </a:r>
            <a:r>
              <a:rPr lang="sk-SK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9</a:t>
            </a:r>
            <a:endParaRPr lang="pt-BR" sz="44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aphicFrame>
        <p:nvGraphicFramePr>
          <p:cNvPr id="5" name="Graf 4">
            <a:extLst>
              <a:ext uri="{FF2B5EF4-FFF2-40B4-BE49-F238E27FC236}">
                <a16:creationId xmlns:a16="http://schemas.microsoft.com/office/drawing/2014/main" id="{C4001405-C22E-4912-8BBC-EF07E1F66FBC}"/>
              </a:ext>
            </a:extLst>
          </p:cNvPr>
          <p:cNvGraphicFramePr>
            <a:graphicFrameLocks/>
          </p:cNvGraphicFramePr>
          <p:nvPr/>
        </p:nvGraphicFramePr>
        <p:xfrm>
          <a:off x="-110837" y="1766456"/>
          <a:ext cx="11918373" cy="4914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014832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1">
            <a:extLst>
              <a:ext uri="{FF2B5EF4-FFF2-40B4-BE49-F238E27FC236}">
                <a16:creationId xmlns:a16="http://schemas.microsoft.com/office/drawing/2014/main" id="{4AA85926-BEDE-4C07-8439-6BF73A84B2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12968" b="33157"/>
          <a:stretch>
            <a:fillRect/>
          </a:stretch>
        </p:blipFill>
        <p:spPr bwMode="auto">
          <a:xfrm>
            <a:off x="0" y="2478617"/>
            <a:ext cx="12192000" cy="4379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bdĺžnik 8">
            <a:extLst>
              <a:ext uri="{FF2B5EF4-FFF2-40B4-BE49-F238E27FC236}">
                <a16:creationId xmlns:a16="http://schemas.microsoft.com/office/drawing/2014/main" id="{7AC9FEB9-B176-4F68-809A-31595D6330FB}"/>
              </a:ext>
            </a:extLst>
          </p:cNvPr>
          <p:cNvSpPr/>
          <p:nvPr/>
        </p:nvSpPr>
        <p:spPr>
          <a:xfrm>
            <a:off x="-744760" y="263896"/>
            <a:ext cx="1181890" cy="100965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141FE252-2409-4956-B728-8D477EA8FA5B}"/>
              </a:ext>
            </a:extLst>
          </p:cNvPr>
          <p:cNvSpPr txBox="1"/>
          <p:nvPr/>
        </p:nvSpPr>
        <p:spPr>
          <a:xfrm>
            <a:off x="447477" y="191414"/>
            <a:ext cx="12190416" cy="142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sk-SK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ZAP SR v roku 2019</a:t>
            </a:r>
          </a:p>
          <a:p>
            <a:pPr>
              <a:lnSpc>
                <a:spcPct val="120000"/>
              </a:lnSpc>
            </a:pPr>
            <a:endParaRPr lang="sk-SK" sz="30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0860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ĺžnik 8">
            <a:extLst>
              <a:ext uri="{FF2B5EF4-FFF2-40B4-BE49-F238E27FC236}">
                <a16:creationId xmlns:a16="http://schemas.microsoft.com/office/drawing/2014/main" id="{7AC9FEB9-B176-4F68-809A-31595D6330FB}"/>
              </a:ext>
            </a:extLst>
          </p:cNvPr>
          <p:cNvSpPr/>
          <p:nvPr/>
        </p:nvSpPr>
        <p:spPr>
          <a:xfrm>
            <a:off x="-744760" y="263896"/>
            <a:ext cx="1181890" cy="100965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141FE252-2409-4956-B728-8D477EA8FA5B}"/>
              </a:ext>
            </a:extLst>
          </p:cNvPr>
          <p:cNvSpPr txBox="1"/>
          <p:nvPr/>
        </p:nvSpPr>
        <p:spPr>
          <a:xfrm>
            <a:off x="447477" y="191414"/>
            <a:ext cx="11744523" cy="617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sk-SK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ZAP SR v roku 2019 – základ pre aktivity</a:t>
            </a:r>
          </a:p>
          <a:p>
            <a:pPr>
              <a:lnSpc>
                <a:spcPct val="120000"/>
              </a:lnSpc>
            </a:pPr>
            <a:endParaRPr lang="sk-SK" sz="20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sk-SK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Stratégia ZAP SR na roky 2016 až 2020 v aktualizácii pre rok 2019</a:t>
            </a:r>
          </a:p>
          <a:p>
            <a:pPr>
              <a:lnSpc>
                <a:spcPct val="120000"/>
              </a:lnSpc>
            </a:pPr>
            <a:r>
              <a:rPr lang="sk-SK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Strategické ciele ZAP SR</a:t>
            </a:r>
          </a:p>
          <a:p>
            <a:pPr>
              <a:lnSpc>
                <a:spcPct val="120000"/>
              </a:lnSpc>
            </a:pPr>
            <a:endParaRPr lang="sk-SK" sz="2000" spc="-1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sk-SK" sz="2000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Definovať a presadzovať požiadavky pre vytvorenie Hospodárskej stratégie SR s dôrazom na zabezpečenie konkurencieschopnosti AP SR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sk-SK" sz="2000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Definovať a presadzovať požiadavky pre zabezpečenie kvalifikovanej pracovnej sily podľa potrieb AP SR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sk-SK" sz="2000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Podporovať rast podielu aplikovaného výskumu a vývoja ako základnej podmienky rozvoja inovačnej schopnosti podnikov v AP SR 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sk-SK" sz="2000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Podporovať rozvoj subdodávateľov v AP SR </a:t>
            </a:r>
          </a:p>
          <a:p>
            <a:pPr marL="330994" indent="-330994">
              <a:buFont typeface="+mj-lt"/>
              <a:buAutoNum type="arabicPeriod"/>
              <a:defRPr/>
            </a:pPr>
            <a:r>
              <a:rPr lang="sk-SK" sz="2000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Podporovať minimalizáciu vplyvov AP na životné prostredie  </a:t>
            </a:r>
          </a:p>
          <a:p>
            <a:pPr marL="330994" indent="-330994">
              <a:buFont typeface="+mj-lt"/>
              <a:buAutoNum type="arabicPeriod"/>
              <a:defRPr/>
            </a:pPr>
            <a:r>
              <a:rPr lang="sk-SK" sz="2000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Zabezpečiť zvyšovanie kvality a udržateľnosti činností ZAP SR </a:t>
            </a:r>
          </a:p>
          <a:p>
            <a:pPr marL="330994" indent="-330994">
              <a:buFont typeface="+mj-lt"/>
              <a:buAutoNum type="arabicPeriod"/>
              <a:defRPr/>
            </a:pPr>
            <a:r>
              <a:rPr lang="sk-SK" sz="2000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Zvýšiť vplyv ZAP SR prostredníctvom vstupu do tripartity a aktívnej spolupráce so zástupcami zamestnávateľov, priemyselnými zväzmi a obchodnými komorami  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sk-SK" sz="2000" spc="-1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2068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ĺžnik 8">
            <a:extLst>
              <a:ext uri="{FF2B5EF4-FFF2-40B4-BE49-F238E27FC236}">
                <a16:creationId xmlns:a16="http://schemas.microsoft.com/office/drawing/2014/main" id="{7AC9FEB9-B176-4F68-809A-31595D6330FB}"/>
              </a:ext>
            </a:extLst>
          </p:cNvPr>
          <p:cNvSpPr/>
          <p:nvPr/>
        </p:nvSpPr>
        <p:spPr>
          <a:xfrm>
            <a:off x="-744760" y="263896"/>
            <a:ext cx="1181890" cy="100965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141FE252-2409-4956-B728-8D477EA8FA5B}"/>
              </a:ext>
            </a:extLst>
          </p:cNvPr>
          <p:cNvSpPr txBox="1"/>
          <p:nvPr/>
        </p:nvSpPr>
        <p:spPr>
          <a:xfrm>
            <a:off x="447477" y="191414"/>
            <a:ext cx="12190416" cy="142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sk-SK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ZAP SR a dialóg s vládou SR</a:t>
            </a:r>
          </a:p>
          <a:p>
            <a:pPr>
              <a:lnSpc>
                <a:spcPct val="120000"/>
              </a:lnSpc>
            </a:pPr>
            <a:endParaRPr lang="sk-SK" sz="30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Obrázok 2" descr="Obrázok, na ktorom je vonkajšie, budova, cesta, ulica&#10;&#10;Automaticky generovaný popis">
            <a:extLst>
              <a:ext uri="{FF2B5EF4-FFF2-40B4-BE49-F238E27FC236}">
                <a16:creationId xmlns:a16="http://schemas.microsoft.com/office/drawing/2014/main" id="{8D26BA55-5337-4C63-B3C7-CD2ED9B3F2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5"/>
            <a:ext cx="12201235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0243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ĺžnik 8">
            <a:extLst>
              <a:ext uri="{FF2B5EF4-FFF2-40B4-BE49-F238E27FC236}">
                <a16:creationId xmlns:a16="http://schemas.microsoft.com/office/drawing/2014/main" id="{7AC9FEB9-B176-4F68-809A-31595D6330FB}"/>
              </a:ext>
            </a:extLst>
          </p:cNvPr>
          <p:cNvSpPr/>
          <p:nvPr/>
        </p:nvSpPr>
        <p:spPr>
          <a:xfrm>
            <a:off x="-744760" y="263896"/>
            <a:ext cx="1181890" cy="100965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141FE252-2409-4956-B728-8D477EA8FA5B}"/>
              </a:ext>
            </a:extLst>
          </p:cNvPr>
          <p:cNvSpPr txBox="1"/>
          <p:nvPr/>
        </p:nvSpPr>
        <p:spPr>
          <a:xfrm>
            <a:off x="447477" y="191414"/>
            <a:ext cx="11744523" cy="65633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sk-SK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Vyhodnotenie uznesení</a:t>
            </a:r>
          </a:p>
          <a:p>
            <a:pPr>
              <a:lnSpc>
                <a:spcPct val="120000"/>
              </a:lnSpc>
            </a:pPr>
            <a:endParaRPr lang="sk-SK" sz="2000" spc="-1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sk-SK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Plnenie úloh z uznesenia </a:t>
            </a:r>
            <a:r>
              <a:rPr lang="sk-SK" sz="3200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589/2017 z 13.12.2017</a:t>
            </a:r>
          </a:p>
          <a:p>
            <a:pPr>
              <a:lnSpc>
                <a:spcPct val="120000"/>
              </a:lnSpc>
            </a:pPr>
            <a:endParaRPr lang="sk-SK" sz="30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20000"/>
              </a:lnSpc>
            </a:pPr>
            <a:endParaRPr lang="sk-SK" sz="1100" spc="-1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20000"/>
              </a:lnSpc>
            </a:pPr>
            <a:endParaRPr lang="sk-SK" sz="1100" spc="-1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20000"/>
              </a:lnSpc>
            </a:pPr>
            <a:endParaRPr lang="sk-SK" sz="1100" spc="-1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20000"/>
              </a:lnSpc>
            </a:pPr>
            <a:endParaRPr lang="sk-SK" sz="1100" spc="-1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20000"/>
              </a:lnSpc>
            </a:pPr>
            <a:endParaRPr lang="sk-SK" sz="1100" spc="-1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20000"/>
              </a:lnSpc>
            </a:pPr>
            <a:endParaRPr lang="sk-SK" sz="1100" spc="-1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20000"/>
              </a:lnSpc>
            </a:pPr>
            <a:endParaRPr lang="sk-SK" sz="1100" spc="-1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20000"/>
              </a:lnSpc>
            </a:pPr>
            <a:endParaRPr lang="sk-SK" sz="1100" spc="-1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20000"/>
              </a:lnSpc>
            </a:pPr>
            <a:endParaRPr lang="sk-SK" sz="1100" spc="-1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20000"/>
              </a:lnSpc>
            </a:pPr>
            <a:endParaRPr lang="sk-SK" sz="1100" spc="-1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20000"/>
              </a:lnSpc>
            </a:pPr>
            <a:endParaRPr lang="sk-SK" sz="11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sk-SK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Nesplnené úlohy sa týkajú:</a:t>
            </a:r>
          </a:p>
          <a:p>
            <a:pPr>
              <a:lnSpc>
                <a:spcPct val="120000"/>
              </a:lnSpc>
            </a:pPr>
            <a:endParaRPr lang="sk-SK" sz="1100" spc="-1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Rady vlády pre rozvoj zamestnanosti – poradný orgán vlády, bol schválený štatút no nikdy nezačala pracovať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Návrhu opatrení na zosúladenie vzdelávania na stredných školách s potrebami trhu práce – materiál bol spracovaný formálne bez participácie zamestnávateľov a takto predložený na rokovanie vlády (formálnosť)</a:t>
            </a:r>
          </a:p>
        </p:txBody>
      </p:sp>
      <p:graphicFrame>
        <p:nvGraphicFramePr>
          <p:cNvPr id="2" name="Tabuľka 1">
            <a:extLst>
              <a:ext uri="{FF2B5EF4-FFF2-40B4-BE49-F238E27FC236}">
                <a16:creationId xmlns:a16="http://schemas.microsoft.com/office/drawing/2014/main" id="{E59DB245-DFC9-4836-A9E1-9A5F25815A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6946742"/>
              </p:ext>
            </p:extLst>
          </p:nvPr>
        </p:nvGraphicFramePr>
        <p:xfrm>
          <a:off x="1127448" y="2121724"/>
          <a:ext cx="9649070" cy="22433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40305">
                  <a:extLst>
                    <a:ext uri="{9D8B030D-6E8A-4147-A177-3AD203B41FA5}">
                      <a16:colId xmlns:a16="http://schemas.microsoft.com/office/drawing/2014/main" val="1709393718"/>
                    </a:ext>
                  </a:extLst>
                </a:gridCol>
                <a:gridCol w="1269222">
                  <a:extLst>
                    <a:ext uri="{9D8B030D-6E8A-4147-A177-3AD203B41FA5}">
                      <a16:colId xmlns:a16="http://schemas.microsoft.com/office/drawing/2014/main" val="309904401"/>
                    </a:ext>
                  </a:extLst>
                </a:gridCol>
                <a:gridCol w="1614212">
                  <a:extLst>
                    <a:ext uri="{9D8B030D-6E8A-4147-A177-3AD203B41FA5}">
                      <a16:colId xmlns:a16="http://schemas.microsoft.com/office/drawing/2014/main" val="2670351205"/>
                    </a:ext>
                  </a:extLst>
                </a:gridCol>
                <a:gridCol w="1580139">
                  <a:extLst>
                    <a:ext uri="{9D8B030D-6E8A-4147-A177-3AD203B41FA5}">
                      <a16:colId xmlns:a16="http://schemas.microsoft.com/office/drawing/2014/main" val="3144134542"/>
                    </a:ext>
                  </a:extLst>
                </a:gridCol>
                <a:gridCol w="1487503">
                  <a:extLst>
                    <a:ext uri="{9D8B030D-6E8A-4147-A177-3AD203B41FA5}">
                      <a16:colId xmlns:a16="http://schemas.microsoft.com/office/drawing/2014/main" val="3601395138"/>
                    </a:ext>
                  </a:extLst>
                </a:gridCol>
                <a:gridCol w="1457689">
                  <a:extLst>
                    <a:ext uri="{9D8B030D-6E8A-4147-A177-3AD203B41FA5}">
                      <a16:colId xmlns:a16="http://schemas.microsoft.com/office/drawing/2014/main" val="734313753"/>
                    </a:ext>
                  </a:extLst>
                </a:gridCol>
              </a:tblGrid>
              <a:tr h="455653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sk-SK" sz="1200" dirty="0">
                          <a:effectLst/>
                        </a:rPr>
                        <a:t>Východiská k opatreniam na odstránenie bariér pre trvalo udržateľný rozvoj automobilového priemyslu na Slovensku</a:t>
                      </a:r>
                      <a:endParaRPr lang="sk-SK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9778642"/>
                  </a:ext>
                </a:extLst>
              </a:tr>
              <a:tr h="4446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sk-SK" sz="1200">
                          <a:effectLst/>
                        </a:rPr>
                        <a:t>Uznesenie vlády</a:t>
                      </a:r>
                      <a:endParaRPr lang="sk-S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sk-SK" sz="1200" b="1" dirty="0">
                          <a:effectLst/>
                        </a:rPr>
                        <a:t>Počet úloh</a:t>
                      </a:r>
                      <a:endParaRPr lang="sk-SK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sk-SK" sz="1200" b="1" dirty="0">
                          <a:effectLst/>
                        </a:rPr>
                        <a:t>Počet splnených úloh</a:t>
                      </a:r>
                      <a:endParaRPr lang="sk-SK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sk-SK" sz="1200" b="1" dirty="0">
                          <a:effectLst/>
                        </a:rPr>
                        <a:t>Počet nesplnených úloh</a:t>
                      </a:r>
                      <a:endParaRPr lang="sk-SK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sk-SK" sz="1200" b="1" dirty="0">
                          <a:effectLst/>
                        </a:rPr>
                        <a:t>Počet zrušených úloh</a:t>
                      </a:r>
                      <a:endParaRPr lang="sk-SK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sk-SK" sz="1200" b="1" dirty="0">
                          <a:effectLst/>
                        </a:rPr>
                        <a:t>ZAP SR nevie vyhodnotiť</a:t>
                      </a:r>
                      <a:endParaRPr lang="sk-SK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96769879"/>
                  </a:ext>
                </a:extLst>
              </a:tr>
              <a:tr h="5276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sk-SK" sz="1200" dirty="0">
                          <a:effectLst/>
                        </a:rPr>
                        <a:t>č. 589 z 13. decembra 2017</a:t>
                      </a:r>
                      <a:endParaRPr lang="sk-SK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sk-SK" sz="1200" dirty="0">
                          <a:solidFill>
                            <a:srgbClr val="FFFF00"/>
                          </a:solidFill>
                          <a:effectLst/>
                        </a:rPr>
                        <a:t>Vyhodnotenie vlády</a:t>
                      </a:r>
                      <a:endParaRPr lang="sk-SK" sz="110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sk-SK" sz="1600" b="1" dirty="0">
                          <a:effectLst/>
                        </a:rPr>
                        <a:t>12</a:t>
                      </a:r>
                      <a:endParaRPr lang="sk-SK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sk-SK" sz="1600" b="1" dirty="0">
                          <a:effectLst/>
                        </a:rPr>
                        <a:t>11</a:t>
                      </a:r>
                      <a:endParaRPr lang="sk-SK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sk-SK" sz="1600" b="1">
                          <a:effectLst/>
                        </a:rPr>
                        <a:t> </a:t>
                      </a:r>
                      <a:endParaRPr lang="sk-SK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sk-SK" sz="1600" b="1">
                          <a:effectLst/>
                        </a:rPr>
                        <a:t>1</a:t>
                      </a:r>
                      <a:endParaRPr lang="sk-SK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sk-SK" sz="1600" b="1">
                          <a:effectLst/>
                        </a:rPr>
                        <a:t> </a:t>
                      </a:r>
                      <a:endParaRPr lang="sk-SK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40569028"/>
                  </a:ext>
                </a:extLst>
              </a:tr>
              <a:tr h="5276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sk-SK" sz="1200" dirty="0">
                          <a:effectLst/>
                        </a:rPr>
                        <a:t>č. 589 z 13. decembra 2017</a:t>
                      </a:r>
                      <a:endParaRPr lang="sk-SK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sk-SK" sz="1200" dirty="0">
                          <a:solidFill>
                            <a:srgbClr val="FFFF00"/>
                          </a:solidFill>
                          <a:effectLst/>
                        </a:rPr>
                        <a:t>Vyhodnotenie ZAP SR</a:t>
                      </a:r>
                      <a:endParaRPr lang="sk-SK" sz="110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sk-SK" sz="1600" b="1" dirty="0">
                          <a:effectLst/>
                        </a:rPr>
                        <a:t>12</a:t>
                      </a:r>
                      <a:endParaRPr lang="sk-SK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sk-SK" sz="1600" b="1" dirty="0">
                          <a:effectLst/>
                        </a:rPr>
                        <a:t>7</a:t>
                      </a:r>
                      <a:endParaRPr lang="sk-SK" sz="1400" b="1" dirty="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sk-SK" sz="1600" b="1" dirty="0">
                          <a:effectLst/>
                        </a:rPr>
                        <a:t>3</a:t>
                      </a:r>
                      <a:endParaRPr lang="sk-SK" sz="1400" b="1" dirty="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sk-SK" sz="1600" b="1" dirty="0">
                          <a:effectLst/>
                        </a:rPr>
                        <a:t>1</a:t>
                      </a:r>
                      <a:endParaRPr lang="sk-SK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sk-SK" sz="1600" b="1" dirty="0">
                          <a:effectLst/>
                        </a:rPr>
                        <a:t> </a:t>
                      </a:r>
                      <a:endParaRPr lang="sk-SK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2356305"/>
                  </a:ext>
                </a:extLst>
              </a:tr>
              <a:tr h="287649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sk-SK" sz="1200" dirty="0">
                          <a:effectLst/>
                        </a:rPr>
                        <a:t> </a:t>
                      </a:r>
                      <a:endParaRPr lang="sk-SK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sk-SK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790974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74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8">
            <a:extLst>
              <a:ext uri="{FF2B5EF4-FFF2-40B4-BE49-F238E27FC236}">
                <a16:creationId xmlns:a16="http://schemas.microsoft.com/office/drawing/2014/main" id="{CEB01B56-4E4E-4E07-9548-53B646F639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33215" b="23580"/>
          <a:stretch/>
        </p:blipFill>
        <p:spPr bwMode="auto">
          <a:xfrm>
            <a:off x="0" y="3429000"/>
            <a:ext cx="1219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id="{91E7BFCF-F5BD-4A33-BC7C-FE7FFBCE0785}"/>
              </a:ext>
            </a:extLst>
          </p:cNvPr>
          <p:cNvSpPr txBox="1"/>
          <p:nvPr/>
        </p:nvSpPr>
        <p:spPr>
          <a:xfrm>
            <a:off x="1584" y="1340768"/>
            <a:ext cx="1219041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sk-SK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Predbežné výsledky výroby vozidiel v roku 2019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sk-SK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Vývoj trhu s novými vozidlami za uplynulý rok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sk-SK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Zhodnotenie komunikácie s vládou SR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sk-SK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Vyhodnotenie aktivít a plány na rok 2020</a:t>
            </a:r>
            <a:endParaRPr lang="sk-SK" sz="4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dĺžnik 8">
            <a:extLst>
              <a:ext uri="{FF2B5EF4-FFF2-40B4-BE49-F238E27FC236}">
                <a16:creationId xmlns:a16="http://schemas.microsoft.com/office/drawing/2014/main" id="{7AC9FEB9-B176-4F68-809A-31595D6330FB}"/>
              </a:ext>
            </a:extLst>
          </p:cNvPr>
          <p:cNvSpPr/>
          <p:nvPr/>
        </p:nvSpPr>
        <p:spPr>
          <a:xfrm>
            <a:off x="-744760" y="263896"/>
            <a:ext cx="1181890" cy="100965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141FE252-2409-4956-B728-8D477EA8FA5B}"/>
              </a:ext>
            </a:extLst>
          </p:cNvPr>
          <p:cNvSpPr txBox="1"/>
          <p:nvPr/>
        </p:nvSpPr>
        <p:spPr>
          <a:xfrm>
            <a:off x="447477" y="202054"/>
            <a:ext cx="12190416" cy="850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sk-SK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Program</a:t>
            </a:r>
            <a:endParaRPr lang="en-GB" sz="44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9355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ĺžnik 8">
            <a:extLst>
              <a:ext uri="{FF2B5EF4-FFF2-40B4-BE49-F238E27FC236}">
                <a16:creationId xmlns:a16="http://schemas.microsoft.com/office/drawing/2014/main" id="{7AC9FEB9-B176-4F68-809A-31595D6330FB}"/>
              </a:ext>
            </a:extLst>
          </p:cNvPr>
          <p:cNvSpPr/>
          <p:nvPr/>
        </p:nvSpPr>
        <p:spPr>
          <a:xfrm>
            <a:off x="-744760" y="263896"/>
            <a:ext cx="1181890" cy="100965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141FE252-2409-4956-B728-8D477EA8FA5B}"/>
              </a:ext>
            </a:extLst>
          </p:cNvPr>
          <p:cNvSpPr txBox="1"/>
          <p:nvPr/>
        </p:nvSpPr>
        <p:spPr>
          <a:xfrm>
            <a:off x="447477" y="191414"/>
            <a:ext cx="11744523" cy="6820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sk-SK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Vyhodnotenie uznesení</a:t>
            </a:r>
          </a:p>
          <a:p>
            <a:pPr>
              <a:lnSpc>
                <a:spcPct val="120000"/>
              </a:lnSpc>
            </a:pPr>
            <a:endParaRPr lang="sk-SK" sz="700" spc="-1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sk-SK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Plnenie úloh z uznesenia 185</a:t>
            </a:r>
            <a:r>
              <a:rPr lang="sk-SK" sz="3000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/2019 zo 17.4.2019</a:t>
            </a:r>
          </a:p>
          <a:p>
            <a:pPr>
              <a:lnSpc>
                <a:spcPct val="120000"/>
              </a:lnSpc>
            </a:pPr>
            <a:endParaRPr lang="sk-SK" sz="30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20000"/>
              </a:lnSpc>
            </a:pPr>
            <a:endParaRPr lang="sk-SK" sz="800" spc="-1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20000"/>
              </a:lnSpc>
            </a:pPr>
            <a:endParaRPr lang="sk-SK" sz="1100" spc="-1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20000"/>
              </a:lnSpc>
            </a:pPr>
            <a:endParaRPr lang="sk-SK" sz="1100" spc="-1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20000"/>
              </a:lnSpc>
            </a:pPr>
            <a:endParaRPr lang="sk-SK" sz="1100" spc="-1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20000"/>
              </a:lnSpc>
            </a:pPr>
            <a:endParaRPr lang="sk-SK" sz="1100" spc="-1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20000"/>
              </a:lnSpc>
            </a:pPr>
            <a:endParaRPr lang="sk-SK" sz="1100" spc="-1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20000"/>
              </a:lnSpc>
            </a:pPr>
            <a:endParaRPr lang="sk-SK" sz="1100" spc="-1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20000"/>
              </a:lnSpc>
            </a:pPr>
            <a:endParaRPr lang="sk-SK" sz="1100" spc="-1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20000"/>
              </a:lnSpc>
            </a:pPr>
            <a:endParaRPr lang="sk-SK" sz="1100" spc="-1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sk-SK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Nesplnené úlohy sa týkajú:</a:t>
            </a:r>
          </a:p>
          <a:p>
            <a:endParaRPr lang="sk-SK" sz="1200" spc="-1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Nákladovej stability a znižovanie konkurencieschopnosti – poslanecké návrhy, minimálna mzda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Podpisu „Memoranda medzi ZAP SR a Vládou SR“ – T: 30.6.2019 !!!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Posúdenia možnosti zníženia zložiek tvoriacich koncovú cenu elektriny pre priemyselných odberateľov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Mechanizmu pre jednotnú tvorbu a využívanie hospodárskych informácií (vývoj produktivity a konkurencieschopnosti)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dirty="0">
                <a:latin typeface="Calibri Light" panose="020F0302020204030204" pitchFamily="34" charset="0"/>
                <a:cs typeface="Calibri Light" panose="020F0302020204030204" pitchFamily="34" charset="0"/>
              </a:rPr>
              <a:t>Nového nástroja na finančnú podporu nájomného bývania, oddelene od Štátneho fondu rozvoja bývania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dirty="0">
                <a:latin typeface="Calibri Light" panose="020F0302020204030204" pitchFamily="34" charset="0"/>
                <a:cs typeface="Calibri Light" panose="020F0302020204030204" pitchFamily="34" charset="0"/>
              </a:rPr>
              <a:t>Úpravy výpočtu registračného poplatku s cieľom zvýhodnenia novších vozidiel zohľadnením environmentálneho kritéria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dirty="0">
                <a:latin typeface="Calibri Light" panose="020F0302020204030204" pitchFamily="34" charset="0"/>
                <a:cs typeface="Calibri Light" panose="020F0302020204030204" pitchFamily="34" charset="0"/>
              </a:rPr>
              <a:t>Zabezpečenia zberu údajov o zariadeniach na zhodnocovanie odpadov, ich kapacitách a vydaných oprávneniach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dirty="0">
                <a:latin typeface="Calibri Light" panose="020F0302020204030204" pitchFamily="34" charset="0"/>
                <a:cs typeface="Calibri Light" panose="020F0302020204030204" pitchFamily="34" charset="0"/>
              </a:rPr>
              <a:t>Analýzy existencie bariér pre zavedenie princípov obehového hospodárstva pre automobilový priemysel</a:t>
            </a:r>
            <a:endParaRPr lang="sk-SK" sz="1100" spc="-1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aphicFrame>
        <p:nvGraphicFramePr>
          <p:cNvPr id="5" name="Tabuľka 4">
            <a:extLst>
              <a:ext uri="{FF2B5EF4-FFF2-40B4-BE49-F238E27FC236}">
                <a16:creationId xmlns:a16="http://schemas.microsoft.com/office/drawing/2014/main" id="{41C6C3AC-2A2B-442A-8CA4-B30C8751F9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786924"/>
              </p:ext>
            </p:extLst>
          </p:nvPr>
        </p:nvGraphicFramePr>
        <p:xfrm>
          <a:off x="1127448" y="1833309"/>
          <a:ext cx="9649070" cy="19557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40305">
                  <a:extLst>
                    <a:ext uri="{9D8B030D-6E8A-4147-A177-3AD203B41FA5}">
                      <a16:colId xmlns:a16="http://schemas.microsoft.com/office/drawing/2014/main" val="1709393718"/>
                    </a:ext>
                  </a:extLst>
                </a:gridCol>
                <a:gridCol w="1269222">
                  <a:extLst>
                    <a:ext uri="{9D8B030D-6E8A-4147-A177-3AD203B41FA5}">
                      <a16:colId xmlns:a16="http://schemas.microsoft.com/office/drawing/2014/main" val="309904401"/>
                    </a:ext>
                  </a:extLst>
                </a:gridCol>
                <a:gridCol w="1614212">
                  <a:extLst>
                    <a:ext uri="{9D8B030D-6E8A-4147-A177-3AD203B41FA5}">
                      <a16:colId xmlns:a16="http://schemas.microsoft.com/office/drawing/2014/main" val="2670351205"/>
                    </a:ext>
                  </a:extLst>
                </a:gridCol>
                <a:gridCol w="1580139">
                  <a:extLst>
                    <a:ext uri="{9D8B030D-6E8A-4147-A177-3AD203B41FA5}">
                      <a16:colId xmlns:a16="http://schemas.microsoft.com/office/drawing/2014/main" val="3144134542"/>
                    </a:ext>
                  </a:extLst>
                </a:gridCol>
                <a:gridCol w="1487503">
                  <a:extLst>
                    <a:ext uri="{9D8B030D-6E8A-4147-A177-3AD203B41FA5}">
                      <a16:colId xmlns:a16="http://schemas.microsoft.com/office/drawing/2014/main" val="3601395138"/>
                    </a:ext>
                  </a:extLst>
                </a:gridCol>
                <a:gridCol w="1457689">
                  <a:extLst>
                    <a:ext uri="{9D8B030D-6E8A-4147-A177-3AD203B41FA5}">
                      <a16:colId xmlns:a16="http://schemas.microsoft.com/office/drawing/2014/main" val="734313753"/>
                    </a:ext>
                  </a:extLst>
                </a:gridCol>
              </a:tblGrid>
              <a:tr h="455653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sk-SK" sz="1200" dirty="0">
                          <a:effectLst/>
                        </a:rPr>
                        <a:t>Východiská k opatreniam na odstránenie bariér pre trvalo udržateľný rozvoj automobilového priemyslu na Slovensku</a:t>
                      </a:r>
                      <a:endParaRPr lang="sk-SK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9778642"/>
                  </a:ext>
                </a:extLst>
              </a:tr>
              <a:tr h="4446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sk-SK" sz="1200">
                          <a:effectLst/>
                        </a:rPr>
                        <a:t>Uznesenie vlády</a:t>
                      </a:r>
                      <a:endParaRPr lang="sk-S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sk-SK" sz="1200" b="1" dirty="0">
                          <a:effectLst/>
                        </a:rPr>
                        <a:t>Počet úloh</a:t>
                      </a:r>
                      <a:endParaRPr lang="sk-SK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sk-SK" sz="1200" b="1" dirty="0">
                          <a:effectLst/>
                        </a:rPr>
                        <a:t>Počet splnených úloh</a:t>
                      </a:r>
                      <a:endParaRPr lang="sk-SK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sk-SK" sz="1200" b="1" dirty="0">
                          <a:effectLst/>
                        </a:rPr>
                        <a:t>Počet nesplnených úloh</a:t>
                      </a:r>
                      <a:endParaRPr lang="sk-SK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sk-SK" sz="1200" b="1" dirty="0">
                          <a:effectLst/>
                        </a:rPr>
                        <a:t>Počet zrušených úloh</a:t>
                      </a:r>
                      <a:endParaRPr lang="sk-SK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sk-SK" sz="1200" b="1" dirty="0">
                          <a:effectLst/>
                        </a:rPr>
                        <a:t>ZAP SR nevie vyhodnotiť</a:t>
                      </a:r>
                      <a:endParaRPr lang="sk-SK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96769879"/>
                  </a:ext>
                </a:extLst>
              </a:tr>
              <a:tr h="5276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sk-SK" sz="1200" dirty="0">
                          <a:effectLst/>
                        </a:rPr>
                        <a:t>č. 589 z 13. decembra 2017</a:t>
                      </a:r>
                      <a:endParaRPr lang="sk-SK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sk-SK" sz="1200" dirty="0">
                          <a:solidFill>
                            <a:srgbClr val="FFFF00"/>
                          </a:solidFill>
                          <a:effectLst/>
                        </a:rPr>
                        <a:t>Vyhodnotenie vlády</a:t>
                      </a:r>
                      <a:endParaRPr lang="sk-SK" sz="110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sk-SK" sz="1600" b="1" dirty="0">
                          <a:effectLst/>
                        </a:rPr>
                        <a:t>21</a:t>
                      </a:r>
                      <a:endParaRPr lang="sk-SK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sk-SK" sz="1600" b="1" dirty="0">
                          <a:effectLst/>
                        </a:rPr>
                        <a:t>19</a:t>
                      </a:r>
                      <a:endParaRPr lang="sk-SK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sk-SK" sz="1600" b="1" dirty="0">
                          <a:effectLst/>
                        </a:rPr>
                        <a:t>2 </a:t>
                      </a:r>
                      <a:endParaRPr lang="sk-SK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sk-SK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sk-SK" sz="1600" b="1">
                          <a:effectLst/>
                        </a:rPr>
                        <a:t> </a:t>
                      </a:r>
                      <a:endParaRPr lang="sk-SK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40569028"/>
                  </a:ext>
                </a:extLst>
              </a:tr>
              <a:tr h="5276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sk-SK" sz="1200" dirty="0">
                          <a:effectLst/>
                        </a:rPr>
                        <a:t>č. 589 z 13. decembra 2017</a:t>
                      </a:r>
                      <a:endParaRPr lang="sk-SK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sk-SK" sz="1200" dirty="0">
                          <a:solidFill>
                            <a:srgbClr val="FFFF00"/>
                          </a:solidFill>
                          <a:effectLst/>
                        </a:rPr>
                        <a:t>Vyhodnotenie ZAP SR</a:t>
                      </a:r>
                      <a:endParaRPr lang="sk-SK" sz="110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sk-SK" sz="1600" b="1" dirty="0">
                          <a:effectLst/>
                        </a:rPr>
                        <a:t>21</a:t>
                      </a:r>
                      <a:endParaRPr lang="sk-SK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sk-SK" sz="1600" b="1" dirty="0">
                          <a:effectLst/>
                        </a:rPr>
                        <a:t>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sk-SK" sz="1600" b="1" dirty="0">
                          <a:effectLst/>
                        </a:rPr>
                        <a:t>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sk-SK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sk-SK" sz="1600" b="1" dirty="0">
                          <a:effectLst/>
                        </a:rPr>
                        <a:t> 4</a:t>
                      </a:r>
                      <a:endParaRPr lang="sk-SK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23563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15682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ĺžnik 8">
            <a:extLst>
              <a:ext uri="{FF2B5EF4-FFF2-40B4-BE49-F238E27FC236}">
                <a16:creationId xmlns:a16="http://schemas.microsoft.com/office/drawing/2014/main" id="{7AC9FEB9-B176-4F68-809A-31595D6330FB}"/>
              </a:ext>
            </a:extLst>
          </p:cNvPr>
          <p:cNvSpPr/>
          <p:nvPr/>
        </p:nvSpPr>
        <p:spPr>
          <a:xfrm>
            <a:off x="-744760" y="263896"/>
            <a:ext cx="1181890" cy="100965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141FE252-2409-4956-B728-8D477EA8FA5B}"/>
              </a:ext>
            </a:extLst>
          </p:cNvPr>
          <p:cNvSpPr txBox="1"/>
          <p:nvPr/>
        </p:nvSpPr>
        <p:spPr>
          <a:xfrm>
            <a:off x="447477" y="191414"/>
            <a:ext cx="11744523" cy="6471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sk-SK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Vyhodnotenie komunikácie s vládou</a:t>
            </a:r>
          </a:p>
          <a:p>
            <a:pPr>
              <a:lnSpc>
                <a:spcPct val="120000"/>
              </a:lnSpc>
            </a:pPr>
            <a:endParaRPr lang="sk-SK" sz="1400" spc="-1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sk-SK" sz="2800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Do žiadneho z uznesení sa nedostalo 13 bodov z materiálu „Bariéry...“, z nich </a:t>
            </a:r>
            <a:r>
              <a:rPr lang="sk-SK" sz="2800" b="1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5 je zásadných</a:t>
            </a:r>
            <a:r>
              <a:rPr lang="sk-SK" sz="2800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:</a:t>
            </a:r>
          </a:p>
          <a:p>
            <a:pPr>
              <a:lnSpc>
                <a:spcPct val="120000"/>
              </a:lnSpc>
            </a:pPr>
            <a:endParaRPr lang="sk-SK" sz="800" spc="-1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Odpojenie minimálnej mzdy, ako referenčnej veličiny pre zvyšovanie mzdových nákladov zamestnávateľov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Vytvorenie účinného mechanizmu na podporu udržania kvalifikovaných zamestnancov a ich pracovných návykov v čase stagnácie ekonomického vývoja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Umožniť vyplácanie prostriedkov na rekreačné poukazy zo sociálneho fondu zamestnávateľa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13. a 14. plat, prípadne ďalšie platy vyplácaných nad rámec zákona oslobodiť minimálne do výšky priemerného mesačného platu zamestnanca od odvodov a daní na strane zamestnancov aj zamestnávateľov,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Revízia pravidiel pracovného času z hľadiska ich flexibility, vrátane rozšírenia možnosti dohody zamestnávateľa s podnikovou odborovou organizáciou na flexibilite pracovného času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k-SK" sz="20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sk-SK" sz="2800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Uvedené body sú súčasťou návrhu uznesenia k materiálu </a:t>
            </a:r>
            <a:r>
              <a:rPr lang="sk-SK" sz="2800" b="1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„Návrh opatrení pre zabezpečenie konkurencieschopného podnikateľského prostredia automobilového priemyslu na Slovensku vrátane dodávateľskej siete“ </a:t>
            </a:r>
            <a:r>
              <a:rPr lang="sk-SK" sz="2800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(MPK)</a:t>
            </a:r>
            <a:endParaRPr lang="sk-SK" sz="8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899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ĺžnik 8">
            <a:extLst>
              <a:ext uri="{FF2B5EF4-FFF2-40B4-BE49-F238E27FC236}">
                <a16:creationId xmlns:a16="http://schemas.microsoft.com/office/drawing/2014/main" id="{7AC9FEB9-B176-4F68-809A-31595D6330FB}"/>
              </a:ext>
            </a:extLst>
          </p:cNvPr>
          <p:cNvSpPr/>
          <p:nvPr/>
        </p:nvSpPr>
        <p:spPr>
          <a:xfrm>
            <a:off x="-744760" y="263896"/>
            <a:ext cx="1181890" cy="100965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141FE252-2409-4956-B728-8D477EA8FA5B}"/>
              </a:ext>
            </a:extLst>
          </p:cNvPr>
          <p:cNvSpPr txBox="1"/>
          <p:nvPr/>
        </p:nvSpPr>
        <p:spPr>
          <a:xfrm>
            <a:off x="447477" y="191414"/>
            <a:ext cx="11744523" cy="59954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sk-SK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Čo sme dosiahli ...</a:t>
            </a:r>
          </a:p>
          <a:p>
            <a:pPr>
              <a:lnSpc>
                <a:spcPct val="120000"/>
              </a:lnSpc>
            </a:pPr>
            <a:endParaRPr lang="sk-SK" sz="1400" spc="-1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20000"/>
              </a:lnSpc>
            </a:pPr>
            <a:endParaRPr lang="sk-SK" sz="800" spc="-1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20000"/>
              </a:lnSpc>
            </a:pPr>
            <a:endParaRPr lang="sk-SK" sz="800" spc="-1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20000"/>
              </a:lnSpc>
            </a:pPr>
            <a:endParaRPr lang="sk-SK" sz="800" spc="-1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Zvýšenie efektívnosti projektu „</a:t>
            </a:r>
            <a:r>
              <a:rPr lang="sk-SK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Duálne vzdelávanie</a:t>
            </a:r>
            <a:r>
              <a:rPr lang="sk-SK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“ viac ako 3.000 žiakov v SDV za </a:t>
            </a:r>
            <a:r>
              <a:rPr lang="sk-SK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automotive</a:t>
            </a:r>
            <a:endParaRPr lang="sk-SK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Vrátenie </a:t>
            </a:r>
            <a:r>
              <a:rPr lang="sk-SK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výšky príspevku na jedného žiaka </a:t>
            </a:r>
            <a:r>
              <a:rPr lang="sk-SK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na pôvodnú úroveň pre školy vstupujúce do SDV (motivácia škôl)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Zrušenie </a:t>
            </a:r>
            <a:r>
              <a:rPr lang="sk-SK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vnímania finančnej podpory </a:t>
            </a:r>
            <a:r>
              <a:rPr lang="sk-SK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pre zamestnávateľov zapojených do SDV ako štátnej pomoci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Posilňovanie aliancií na uvádzanie </a:t>
            </a:r>
            <a:r>
              <a:rPr lang="sk-SK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profesijne orientovaných bakalárskych študijných odborov </a:t>
            </a:r>
            <a:r>
              <a:rPr lang="sk-SK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na ďalších VŠ – vytvorenie platformy VŠ v rámci ZAP SR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Daňové zákony – zvýšenie </a:t>
            </a:r>
            <a:r>
              <a:rPr lang="sk-SK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príspevku na bývanie </a:t>
            </a:r>
            <a:r>
              <a:rPr lang="sk-SK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zo 60 € na 100 € a zvýšenie príspevku </a:t>
            </a:r>
            <a:r>
              <a:rPr lang="sk-SK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na dopravu </a:t>
            </a:r>
            <a:r>
              <a:rPr lang="sk-SK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vo výške 60 € (nezdaniteľné pre zamestnávateľov aj zamestnancov)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Skrátenie doby potrebnej na získanie potrebných povolení v rámci </a:t>
            </a:r>
            <a:r>
              <a:rPr lang="sk-SK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prijímania pracovníkov z tretích krajín 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Zvýšenie </a:t>
            </a:r>
            <a:r>
              <a:rPr lang="sk-SK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nezdaniteľnej časti mzdy zamestnanca </a:t>
            </a:r>
            <a:r>
              <a:rPr lang="sk-SK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– zvýšenie príjmov zamestnancov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k-SK" sz="20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9448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ĺžnik 8">
            <a:extLst>
              <a:ext uri="{FF2B5EF4-FFF2-40B4-BE49-F238E27FC236}">
                <a16:creationId xmlns:a16="http://schemas.microsoft.com/office/drawing/2014/main" id="{7AC9FEB9-B176-4F68-809A-31595D6330FB}"/>
              </a:ext>
            </a:extLst>
          </p:cNvPr>
          <p:cNvSpPr/>
          <p:nvPr/>
        </p:nvSpPr>
        <p:spPr>
          <a:xfrm>
            <a:off x="-744760" y="263896"/>
            <a:ext cx="1181890" cy="100965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141FE252-2409-4956-B728-8D477EA8FA5B}"/>
              </a:ext>
            </a:extLst>
          </p:cNvPr>
          <p:cNvSpPr txBox="1"/>
          <p:nvPr/>
        </p:nvSpPr>
        <p:spPr>
          <a:xfrm>
            <a:off x="447477" y="191414"/>
            <a:ext cx="11744523" cy="56400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sk-SK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Čo sme dosiahli ...</a:t>
            </a:r>
          </a:p>
          <a:p>
            <a:pPr>
              <a:lnSpc>
                <a:spcPct val="120000"/>
              </a:lnSpc>
            </a:pPr>
            <a:endParaRPr lang="sk-SK" sz="1400" spc="-1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20000"/>
              </a:lnSpc>
            </a:pPr>
            <a:endParaRPr lang="sk-SK" sz="800" spc="-1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20000"/>
              </a:lnSpc>
            </a:pPr>
            <a:endParaRPr lang="sk-SK" sz="800" spc="-1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20000"/>
              </a:lnSpc>
            </a:pPr>
            <a:endParaRPr lang="sk-SK" sz="800" spc="-1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Superodpočet</a:t>
            </a:r>
            <a:r>
              <a:rPr lang="sk-SK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– náklady na </a:t>
            </a:r>
            <a:r>
              <a:rPr lang="sk-SK" sz="20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VaI</a:t>
            </a:r>
            <a:r>
              <a:rPr lang="sk-SK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 (SW + HW + investície do I 4.0) </a:t>
            </a:r>
            <a:r>
              <a:rPr lang="sk-SK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– odpočítateľná položka z dane z príjmu – až </a:t>
            </a:r>
            <a:r>
              <a:rPr lang="sk-SK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200 % v roku 2020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Napĺňanie akčného plánu Stratégie </a:t>
            </a:r>
            <a:r>
              <a:rPr lang="sk-SK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rozvoja </a:t>
            </a:r>
            <a:r>
              <a:rPr lang="sk-SK" sz="20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elektromobility</a:t>
            </a:r>
            <a:endParaRPr lang="sk-SK" sz="20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Napĺňanie Národnej politiky rozvoja </a:t>
            </a:r>
            <a:r>
              <a:rPr lang="sk-SK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infraštruktúry pre alternatívne palivá </a:t>
            </a:r>
            <a:r>
              <a:rPr lang="sk-SK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– implementácia akčného plánu a snaha zaviesť </a:t>
            </a:r>
            <a:r>
              <a:rPr lang="sk-SK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povinné kvóty </a:t>
            </a:r>
            <a:r>
              <a:rPr lang="sk-SK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pri budovaní infraštruktúry (nabíjanie, tankovanie) pre členské štáty v rámci EU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EU – </a:t>
            </a:r>
            <a:r>
              <a:rPr lang="sk-SK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lobing</a:t>
            </a:r>
            <a:r>
              <a:rPr lang="sk-SK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- SK zaujímalo maximálne konzervatívne pozície pri rokovaniach </a:t>
            </a:r>
            <a:r>
              <a:rPr lang="sk-SK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o emisiách CO2 </a:t>
            </a:r>
            <a:r>
              <a:rPr lang="sk-SK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z PC, LCV a HDV po roku 2020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EU - Pripojenie sa SK k </a:t>
            </a:r>
            <a:r>
              <a:rPr lang="sk-SK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odvolaniu</a:t>
            </a:r>
            <a:r>
              <a:rPr lang="sk-SK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sa D voči rozhodnutiu </a:t>
            </a:r>
            <a:r>
              <a:rPr lang="sk-SK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Európskeho súdneho dvora </a:t>
            </a:r>
            <a:r>
              <a:rPr lang="sk-SK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vo veci faktorov zhody pri meraní reálnych emisií vozidla v prevádzke (CF – </a:t>
            </a:r>
            <a:r>
              <a:rPr lang="sk-SK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conformity</a:t>
            </a:r>
            <a:r>
              <a:rPr lang="sk-SK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sk-SK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factor</a:t>
            </a:r>
            <a:r>
              <a:rPr lang="sk-SK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pre RDE)</a:t>
            </a:r>
          </a:p>
        </p:txBody>
      </p:sp>
    </p:spTree>
    <p:extLst>
      <p:ext uri="{BB962C8B-B14F-4D97-AF65-F5344CB8AC3E}">
        <p14:creationId xmlns:p14="http://schemas.microsoft.com/office/powerpoint/2010/main" val="38978215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ok 1">
            <a:extLst>
              <a:ext uri="{FF2B5EF4-FFF2-40B4-BE49-F238E27FC236}">
                <a16:creationId xmlns:a16="http://schemas.microsoft.com/office/drawing/2014/main" id="{14E37987-5B0A-4999-9A6C-BAAB90A128AD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2832" b="43285"/>
          <a:stretch/>
        </p:blipFill>
        <p:spPr bwMode="auto">
          <a:xfrm>
            <a:off x="-5004" y="2478617"/>
            <a:ext cx="12197451" cy="4379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bdĺžnik 8">
            <a:extLst>
              <a:ext uri="{FF2B5EF4-FFF2-40B4-BE49-F238E27FC236}">
                <a16:creationId xmlns:a16="http://schemas.microsoft.com/office/drawing/2014/main" id="{7AC9FEB9-B176-4F68-809A-31595D6330FB}"/>
              </a:ext>
            </a:extLst>
          </p:cNvPr>
          <p:cNvSpPr/>
          <p:nvPr/>
        </p:nvSpPr>
        <p:spPr>
          <a:xfrm>
            <a:off x="-744760" y="263896"/>
            <a:ext cx="1181890" cy="100965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141FE252-2409-4956-B728-8D477EA8FA5B}"/>
              </a:ext>
            </a:extLst>
          </p:cNvPr>
          <p:cNvSpPr txBox="1"/>
          <p:nvPr/>
        </p:nvSpPr>
        <p:spPr>
          <a:xfrm>
            <a:off x="447477" y="191414"/>
            <a:ext cx="12190416" cy="142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sk-SK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Naše úlohy ...</a:t>
            </a:r>
          </a:p>
          <a:p>
            <a:pPr>
              <a:lnSpc>
                <a:spcPct val="120000"/>
              </a:lnSpc>
            </a:pPr>
            <a:endParaRPr lang="sk-SK" sz="30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5399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3927022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1" name="think-cell Slide" r:id="rId4" imgW="384" imgH="384" progId="TCLayout.ActiveDocument.1">
                  <p:embed/>
                </p:oleObj>
              </mc:Choice>
              <mc:Fallback>
                <p:oleObj name="think-cell Slide" r:id="rId4" imgW="384" imgH="38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Obdĺžnik 8">
            <a:extLst>
              <a:ext uri="{FF2B5EF4-FFF2-40B4-BE49-F238E27FC236}">
                <a16:creationId xmlns:a16="http://schemas.microsoft.com/office/drawing/2014/main" id="{7AC9FEB9-B176-4F68-809A-31595D6330FB}"/>
              </a:ext>
            </a:extLst>
          </p:cNvPr>
          <p:cNvSpPr/>
          <p:nvPr/>
        </p:nvSpPr>
        <p:spPr>
          <a:xfrm>
            <a:off x="-744760" y="263896"/>
            <a:ext cx="1181890" cy="100965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141FE252-2409-4956-B728-8D477EA8FA5B}"/>
              </a:ext>
            </a:extLst>
          </p:cNvPr>
          <p:cNvSpPr txBox="1"/>
          <p:nvPr/>
        </p:nvSpPr>
        <p:spPr>
          <a:xfrm>
            <a:off x="447477" y="191414"/>
            <a:ext cx="11744523" cy="55231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sk-SK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Výzvy 2020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k-SK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Stabilizovať podnikateľské prostredie </a:t>
            </a:r>
            <a:r>
              <a:rPr lang="sk-SK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z pohľadu legislatívy a predvídateľných nákladov, nové dane – neutrálny vplyv na podnikateľov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Naštartovať reálnu </a:t>
            </a:r>
            <a:r>
              <a:rPr lang="sk-SK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transformáciu školského systému </a:t>
            </a:r>
            <a:r>
              <a:rPr lang="sk-SK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ako základu budúcej prosperity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Podporiť </a:t>
            </a:r>
            <a:r>
              <a:rPr lang="sk-SK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rozvoj aplikovaného výskumu a vývoja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Dekarbonizácia </a:t>
            </a:r>
            <a:r>
              <a:rPr lang="sk-SK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– nie je možná bez aktivity a konkrétnych krokov, bude to drahý proces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Systematizovať </a:t>
            </a:r>
            <a:r>
              <a:rPr lang="sk-SK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podporu trhu s vozidlami na alternatívny pohon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Vyvíjať väčší tlak na </a:t>
            </a:r>
            <a:r>
              <a:rPr lang="sk-SK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budovanie infraštruktúry </a:t>
            </a:r>
            <a:r>
              <a:rPr lang="sk-SK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(dopravná, alternatívne palivá, telekomunikačná...)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Obmedziť dovoz </a:t>
            </a:r>
            <a:r>
              <a:rPr lang="sk-SK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jazdených vozidiel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Životné prostredie -  vybalansovať systém dopyt-ponuka v oblasti </a:t>
            </a:r>
            <a:r>
              <a:rPr lang="sk-SK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spracovania priemyselných odpadov</a:t>
            </a:r>
          </a:p>
          <a:p>
            <a:pPr>
              <a:lnSpc>
                <a:spcPct val="150000"/>
              </a:lnSpc>
            </a:pPr>
            <a:endParaRPr lang="sk-SK" sz="9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3552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ĺžnik 8">
            <a:extLst>
              <a:ext uri="{FF2B5EF4-FFF2-40B4-BE49-F238E27FC236}">
                <a16:creationId xmlns:a16="http://schemas.microsoft.com/office/drawing/2014/main" id="{7AC9FEB9-B176-4F68-809A-31595D6330FB}"/>
              </a:ext>
            </a:extLst>
          </p:cNvPr>
          <p:cNvSpPr/>
          <p:nvPr/>
        </p:nvSpPr>
        <p:spPr>
          <a:xfrm>
            <a:off x="-744760" y="263896"/>
            <a:ext cx="1181890" cy="100965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3" name="Obrázok 2" descr="Obrázok, na ktorom je text&#10;&#10;Automaticky generovaný popis">
            <a:extLst>
              <a:ext uri="{FF2B5EF4-FFF2-40B4-BE49-F238E27FC236}">
                <a16:creationId xmlns:a16="http://schemas.microsoft.com/office/drawing/2014/main" id="{4A114979-3F6F-4FEB-A910-327A7075E9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779" y="2218538"/>
            <a:ext cx="3724795" cy="3353268"/>
          </a:xfrm>
          <a:prstGeom prst="rect">
            <a:avLst/>
          </a:prstGeom>
        </p:spPr>
      </p:pic>
      <p:pic>
        <p:nvPicPr>
          <p:cNvPr id="7170" name="Picture 2" descr="Image result for engine symbol">
            <a:extLst>
              <a:ext uri="{FF2B5EF4-FFF2-40B4-BE49-F238E27FC236}">
                <a16:creationId xmlns:a16="http://schemas.microsoft.com/office/drawing/2014/main" id="{6A7AA298-8280-4C4D-A4FE-6FF59CB6A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833" y="1305368"/>
            <a:ext cx="711105" cy="56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 result for autonomous drive symbol">
            <a:extLst>
              <a:ext uri="{FF2B5EF4-FFF2-40B4-BE49-F238E27FC236}">
                <a16:creationId xmlns:a16="http://schemas.microsoft.com/office/drawing/2014/main" id="{03464287-66D1-4D74-9F94-BB7A0B773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576" y="2525736"/>
            <a:ext cx="989831" cy="98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Image result for charging symbol">
            <a:extLst>
              <a:ext uri="{FF2B5EF4-FFF2-40B4-BE49-F238E27FC236}">
                <a16:creationId xmlns:a16="http://schemas.microsoft.com/office/drawing/2014/main" id="{6C405126-69C8-486F-91B6-9D0693C81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67" b="96889" l="2667" r="94667">
                        <a14:foregroundMark x1="25778" y1="3556" x2="37778" y2="3111"/>
                        <a14:foregroundMark x1="56444" y1="17333" x2="58222" y2="27111"/>
                        <a14:foregroundMark x1="5333" y1="17333" x2="4000" y2="22222"/>
                        <a14:foregroundMark x1="4444" y1="84000" x2="4889" y2="67111"/>
                        <a14:foregroundMark x1="3111" y1="24444" x2="4000" y2="41778"/>
                        <a14:foregroundMark x1="22222" y1="53778" x2="41778" y2="47111"/>
                        <a14:foregroundMark x1="76000" y1="26667" x2="84444" y2="26222"/>
                        <a14:foregroundMark x1="94667" y1="30667" x2="95111" y2="37778"/>
                        <a14:foregroundMark x1="81333" y1="34222" x2="85333" y2="39111"/>
                        <a14:foregroundMark x1="76444" y1="31556" x2="80444" y2="39556"/>
                        <a14:foregroundMark x1="23111" y1="96889" x2="30222" y2="96444"/>
                        <a14:backgroundMark x1="33333" y1="36000" x2="20000" y2="30667"/>
                        <a14:backgroundMark x1="20000" y1="30667" x2="17333" y2="33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816" y="4328523"/>
            <a:ext cx="508817" cy="508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Image result for sharing car symbol">
            <a:extLst>
              <a:ext uri="{FF2B5EF4-FFF2-40B4-BE49-F238E27FC236}">
                <a16:creationId xmlns:a16="http://schemas.microsoft.com/office/drawing/2014/main" id="{AC6BCBE0-7E78-4B95-9B95-98F131AB09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0" t="11064" r="11502" b="17554"/>
          <a:stretch/>
        </p:blipFill>
        <p:spPr bwMode="auto">
          <a:xfrm>
            <a:off x="1364970" y="5553840"/>
            <a:ext cx="850682" cy="850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Image result for digitization symbol">
            <a:extLst>
              <a:ext uri="{FF2B5EF4-FFF2-40B4-BE49-F238E27FC236}">
                <a16:creationId xmlns:a16="http://schemas.microsoft.com/office/drawing/2014/main" id="{698357C0-09C3-4FFE-8AEF-A5414A5E5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8491" y="1232543"/>
            <a:ext cx="599307" cy="599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Image result for automation symbol">
            <a:extLst>
              <a:ext uri="{FF2B5EF4-FFF2-40B4-BE49-F238E27FC236}">
                <a16:creationId xmlns:a16="http://schemas.microsoft.com/office/drawing/2014/main" id="{E130A3CD-8A38-43E1-A661-9EADEB0918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0" t="17415" r="15321" b="20672"/>
          <a:stretch/>
        </p:blipFill>
        <p:spPr bwMode="auto">
          <a:xfrm>
            <a:off x="9660709" y="2659003"/>
            <a:ext cx="668522" cy="668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Image result for cyber security symbol">
            <a:extLst>
              <a:ext uri="{FF2B5EF4-FFF2-40B4-BE49-F238E27FC236}">
                <a16:creationId xmlns:a16="http://schemas.microsoft.com/office/drawing/2014/main" id="{69007396-BB82-4C55-BD13-767900FE8F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8026" b="76395" l="18981" r="83333">
                        <a14:foregroundMark x1="38426" y1="30043" x2="41204" y2="31760"/>
                        <a14:foregroundMark x1="41204" y1="33476" x2="37963" y2="30472"/>
                        <a14:foregroundMark x1="18981" y1="25322" x2="18981" y2="25322"/>
                        <a14:foregroundMark x1="48148" y1="46352" x2="48148" y2="46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41" t="10982" r="8824" b="15945"/>
          <a:stretch/>
        </p:blipFill>
        <p:spPr bwMode="auto">
          <a:xfrm>
            <a:off x="9534484" y="3895172"/>
            <a:ext cx="1022368" cy="1030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6" name="Picture 18" descr="Image result for co2 neutral symbol">
            <a:extLst>
              <a:ext uri="{FF2B5EF4-FFF2-40B4-BE49-F238E27FC236}">
                <a16:creationId xmlns:a16="http://schemas.microsoft.com/office/drawing/2014/main" id="{8D8A08EF-6935-4B41-9690-E403CD118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1376" y="5553840"/>
            <a:ext cx="850683" cy="850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BlokTextu 14">
            <a:extLst>
              <a:ext uri="{FF2B5EF4-FFF2-40B4-BE49-F238E27FC236}">
                <a16:creationId xmlns:a16="http://schemas.microsoft.com/office/drawing/2014/main" id="{25CEDA99-6CAA-46CD-9405-45424F635488}"/>
              </a:ext>
            </a:extLst>
          </p:cNvPr>
          <p:cNvSpPr txBox="1"/>
          <p:nvPr/>
        </p:nvSpPr>
        <p:spPr>
          <a:xfrm>
            <a:off x="355083" y="1746444"/>
            <a:ext cx="2782714" cy="58907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k-SK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Zmeny v pohonoch</a:t>
            </a:r>
          </a:p>
        </p:txBody>
      </p:sp>
      <p:sp>
        <p:nvSpPr>
          <p:cNvPr id="16" name="BlokTextu 15">
            <a:extLst>
              <a:ext uri="{FF2B5EF4-FFF2-40B4-BE49-F238E27FC236}">
                <a16:creationId xmlns:a16="http://schemas.microsoft.com/office/drawing/2014/main" id="{2AD4947B-C38C-47F6-837A-0D179418DC61}"/>
              </a:ext>
            </a:extLst>
          </p:cNvPr>
          <p:cNvSpPr txBox="1"/>
          <p:nvPr/>
        </p:nvSpPr>
        <p:spPr>
          <a:xfrm>
            <a:off x="376623" y="3221031"/>
            <a:ext cx="2782714" cy="58907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k-SK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Autonómna jazda</a:t>
            </a:r>
          </a:p>
        </p:txBody>
      </p:sp>
      <p:sp>
        <p:nvSpPr>
          <p:cNvPr id="17" name="BlokTextu 16">
            <a:extLst>
              <a:ext uri="{FF2B5EF4-FFF2-40B4-BE49-F238E27FC236}">
                <a16:creationId xmlns:a16="http://schemas.microsoft.com/office/drawing/2014/main" id="{18423ADB-41AB-492F-8EF9-E4A2A48C9ABB}"/>
              </a:ext>
            </a:extLst>
          </p:cNvPr>
          <p:cNvSpPr txBox="1"/>
          <p:nvPr/>
        </p:nvSpPr>
        <p:spPr>
          <a:xfrm>
            <a:off x="396831" y="4707805"/>
            <a:ext cx="2782714" cy="58907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k-SK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Infraštruktúra</a:t>
            </a:r>
          </a:p>
        </p:txBody>
      </p:sp>
      <p:sp>
        <p:nvSpPr>
          <p:cNvPr id="18" name="BlokTextu 17">
            <a:extLst>
              <a:ext uri="{FF2B5EF4-FFF2-40B4-BE49-F238E27FC236}">
                <a16:creationId xmlns:a16="http://schemas.microsoft.com/office/drawing/2014/main" id="{B9102247-D044-4B15-B2F1-F2D9869A510B}"/>
              </a:ext>
            </a:extLst>
          </p:cNvPr>
          <p:cNvSpPr txBox="1"/>
          <p:nvPr/>
        </p:nvSpPr>
        <p:spPr>
          <a:xfrm>
            <a:off x="408007" y="6174337"/>
            <a:ext cx="2782714" cy="58907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k-SK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Vnímanie mobility</a:t>
            </a:r>
          </a:p>
        </p:txBody>
      </p:sp>
      <p:sp>
        <p:nvSpPr>
          <p:cNvPr id="24" name="BlokTextu 23">
            <a:extLst>
              <a:ext uri="{FF2B5EF4-FFF2-40B4-BE49-F238E27FC236}">
                <a16:creationId xmlns:a16="http://schemas.microsoft.com/office/drawing/2014/main" id="{22F0D361-93D3-4363-A924-7F9FED5B31E8}"/>
              </a:ext>
            </a:extLst>
          </p:cNvPr>
          <p:cNvSpPr txBox="1"/>
          <p:nvPr/>
        </p:nvSpPr>
        <p:spPr>
          <a:xfrm>
            <a:off x="8603613" y="1746469"/>
            <a:ext cx="2782714" cy="58907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k-SK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Digitalizácia</a:t>
            </a:r>
          </a:p>
        </p:txBody>
      </p:sp>
      <p:sp>
        <p:nvSpPr>
          <p:cNvPr id="25" name="BlokTextu 24">
            <a:extLst>
              <a:ext uri="{FF2B5EF4-FFF2-40B4-BE49-F238E27FC236}">
                <a16:creationId xmlns:a16="http://schemas.microsoft.com/office/drawing/2014/main" id="{687F32D0-E48C-4322-8F7D-A9A6B95E54F5}"/>
              </a:ext>
            </a:extLst>
          </p:cNvPr>
          <p:cNvSpPr txBox="1"/>
          <p:nvPr/>
        </p:nvSpPr>
        <p:spPr>
          <a:xfrm>
            <a:off x="8625153" y="3221056"/>
            <a:ext cx="2782714" cy="58907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k-SK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Automatizácia</a:t>
            </a:r>
          </a:p>
        </p:txBody>
      </p:sp>
      <p:sp>
        <p:nvSpPr>
          <p:cNvPr id="26" name="BlokTextu 25">
            <a:extLst>
              <a:ext uri="{FF2B5EF4-FFF2-40B4-BE49-F238E27FC236}">
                <a16:creationId xmlns:a16="http://schemas.microsoft.com/office/drawing/2014/main" id="{C8BC5586-6EAB-4C20-9AFA-81DF6235AF4B}"/>
              </a:ext>
            </a:extLst>
          </p:cNvPr>
          <p:cNvSpPr txBox="1"/>
          <p:nvPr/>
        </p:nvSpPr>
        <p:spPr>
          <a:xfrm>
            <a:off x="8353176" y="4707830"/>
            <a:ext cx="3367084" cy="114307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k-SK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Kybernetická bezpečnosť</a:t>
            </a:r>
          </a:p>
        </p:txBody>
      </p:sp>
      <p:sp>
        <p:nvSpPr>
          <p:cNvPr id="27" name="BlokTextu 26">
            <a:extLst>
              <a:ext uri="{FF2B5EF4-FFF2-40B4-BE49-F238E27FC236}">
                <a16:creationId xmlns:a16="http://schemas.microsoft.com/office/drawing/2014/main" id="{7890BED8-3D3E-4A93-BCC0-1CA9DB5B93B2}"/>
              </a:ext>
            </a:extLst>
          </p:cNvPr>
          <p:cNvSpPr txBox="1"/>
          <p:nvPr/>
        </p:nvSpPr>
        <p:spPr>
          <a:xfrm>
            <a:off x="7807100" y="6174362"/>
            <a:ext cx="4481588" cy="114307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k-SK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„</a:t>
            </a:r>
            <a:r>
              <a:rPr lang="sk-SK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Green</a:t>
            </a:r>
            <a:r>
              <a:rPr lang="sk-SK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sk-SK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Deal</a:t>
            </a:r>
            <a:r>
              <a:rPr lang="sk-SK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“ – uhlíková neutralita </a:t>
            </a:r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838E187E-7F45-4019-8927-EA4DA3E36F54}"/>
              </a:ext>
            </a:extLst>
          </p:cNvPr>
          <p:cNvSpPr/>
          <p:nvPr/>
        </p:nvSpPr>
        <p:spPr>
          <a:xfrm>
            <a:off x="3908439" y="1897422"/>
            <a:ext cx="3900992" cy="3825362"/>
          </a:xfrm>
          <a:prstGeom prst="ellipse">
            <a:avLst/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9" name="BlokTextu 28">
            <a:extLst>
              <a:ext uri="{FF2B5EF4-FFF2-40B4-BE49-F238E27FC236}">
                <a16:creationId xmlns:a16="http://schemas.microsoft.com/office/drawing/2014/main" id="{6834F900-A43C-4F39-9922-C66F2F1AC6CA}"/>
              </a:ext>
            </a:extLst>
          </p:cNvPr>
          <p:cNvSpPr txBox="1"/>
          <p:nvPr/>
        </p:nvSpPr>
        <p:spPr>
          <a:xfrm>
            <a:off x="447477" y="191414"/>
            <a:ext cx="11744523" cy="850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sk-SK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Pripravme sa na budúcnosť !!!</a:t>
            </a:r>
            <a:endParaRPr lang="sk-SK" sz="24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6134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ĺžnik 8">
            <a:extLst>
              <a:ext uri="{FF2B5EF4-FFF2-40B4-BE49-F238E27FC236}">
                <a16:creationId xmlns:a16="http://schemas.microsoft.com/office/drawing/2014/main" id="{7AC9FEB9-B176-4F68-809A-31595D6330FB}"/>
              </a:ext>
            </a:extLst>
          </p:cNvPr>
          <p:cNvSpPr/>
          <p:nvPr/>
        </p:nvSpPr>
        <p:spPr>
          <a:xfrm>
            <a:off x="-744760" y="263896"/>
            <a:ext cx="1181890" cy="100965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141FE252-2409-4956-B728-8D477EA8FA5B}"/>
              </a:ext>
            </a:extLst>
          </p:cNvPr>
          <p:cNvSpPr txBox="1"/>
          <p:nvPr/>
        </p:nvSpPr>
        <p:spPr>
          <a:xfrm>
            <a:off x="447477" y="191414"/>
            <a:ext cx="11744523" cy="6073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Budúcnosť 2020 - ....  ???</a:t>
            </a:r>
          </a:p>
          <a:p>
            <a:pPr marL="457200" marR="0" lvl="0" indent="-4572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k-SK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Zmena v oblasti alternatívnych pohonov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Zmena výrobných postupov – zjednodušenie výrobného procesu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Zmeny u dodávateľov – transformácia výrobkového portfólia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Zmeny v oblasti rozloženia tvorby pridanej hodnoty – batérie, elektronika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Automatizácia a digitalizácia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Zmeny v požiadavkách na kvalifikáciu pracovnej sily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Zmeny v zamestnanosti ako takej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Zvyšovanie konkurencie medzi výrobcami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Vstup nových dodávateľov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Vznik aliancií</a:t>
            </a:r>
          </a:p>
        </p:txBody>
      </p:sp>
    </p:spTree>
    <p:extLst>
      <p:ext uri="{BB962C8B-B14F-4D97-AF65-F5344CB8AC3E}">
        <p14:creationId xmlns:p14="http://schemas.microsoft.com/office/powerpoint/2010/main" val="22271113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ĺžnik 8">
            <a:extLst>
              <a:ext uri="{FF2B5EF4-FFF2-40B4-BE49-F238E27FC236}">
                <a16:creationId xmlns:a16="http://schemas.microsoft.com/office/drawing/2014/main" id="{7AC9FEB9-B176-4F68-809A-31595D6330FB}"/>
              </a:ext>
            </a:extLst>
          </p:cNvPr>
          <p:cNvSpPr/>
          <p:nvPr/>
        </p:nvSpPr>
        <p:spPr>
          <a:xfrm>
            <a:off x="-744760" y="263896"/>
            <a:ext cx="1181890" cy="100965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141FE252-2409-4956-B728-8D477EA8FA5B}"/>
              </a:ext>
            </a:extLst>
          </p:cNvPr>
          <p:cNvSpPr txBox="1"/>
          <p:nvPr/>
        </p:nvSpPr>
        <p:spPr>
          <a:xfrm>
            <a:off x="447477" y="191414"/>
            <a:ext cx="11744523" cy="65356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Budúcnosť 2020 - ....  ??? </a:t>
            </a:r>
          </a:p>
          <a:p>
            <a:pPr marL="457200" marR="0" lvl="0" indent="-4572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k-SK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Zmena v oblasti technologických trendov v mobilite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Prepojené vozidlá - </a:t>
            </a:r>
            <a:r>
              <a:rPr kumimoji="0" lang="sk-SK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Connected</a:t>
            </a:r>
            <a:r>
              <a:rPr kumimoji="0" lang="sk-S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sk-SK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cars</a:t>
            </a:r>
            <a:endParaRPr kumimoji="0" lang="sk-SK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Autonómne jazdiace vozidlá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Požiadavky na rozvoj infraštruktúry - investície (verejné aj privátne)</a:t>
            </a:r>
          </a:p>
          <a:p>
            <a:pPr marL="914400" marR="0" lvl="1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telekomunikácie</a:t>
            </a:r>
          </a:p>
          <a:p>
            <a:pPr marL="914400" marR="0" lvl="1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dopravná infraštruktúra</a:t>
            </a:r>
          </a:p>
          <a:p>
            <a:pPr marL="914400" marR="0" lvl="1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nabíjacie a tankovanie stanice na alternatívne palivá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Kybernetická bezpečnosť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Etický kódex a právny rámec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Nové pracovné miesta – iné znalosti a zručnosti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Výskum, vývoj, aplikácie do praxe</a:t>
            </a:r>
          </a:p>
        </p:txBody>
      </p:sp>
    </p:spTree>
    <p:extLst>
      <p:ext uri="{BB962C8B-B14F-4D97-AF65-F5344CB8AC3E}">
        <p14:creationId xmlns:p14="http://schemas.microsoft.com/office/powerpoint/2010/main" val="10480796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ĺžnik 8">
            <a:extLst>
              <a:ext uri="{FF2B5EF4-FFF2-40B4-BE49-F238E27FC236}">
                <a16:creationId xmlns:a16="http://schemas.microsoft.com/office/drawing/2014/main" id="{7AC9FEB9-B176-4F68-809A-31595D6330FB}"/>
              </a:ext>
            </a:extLst>
          </p:cNvPr>
          <p:cNvSpPr/>
          <p:nvPr/>
        </p:nvSpPr>
        <p:spPr>
          <a:xfrm>
            <a:off x="-744760" y="263896"/>
            <a:ext cx="1181890" cy="100965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141FE252-2409-4956-B728-8D477EA8FA5B}"/>
              </a:ext>
            </a:extLst>
          </p:cNvPr>
          <p:cNvSpPr txBox="1"/>
          <p:nvPr/>
        </p:nvSpPr>
        <p:spPr>
          <a:xfrm>
            <a:off x="447477" y="191414"/>
            <a:ext cx="11744523" cy="5612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Budúcnosť 2020 - ....  ??? </a:t>
            </a:r>
          </a:p>
          <a:p>
            <a:pPr marL="457200" marR="0" lvl="0" indent="-4572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k-SK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Zmena v oblasti vnímania mobility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Vlastniť? Nevlastniť?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Požičiavať alebo zdieľať?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Zábava alebo práca?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Ako vyplniť čas?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Inteligentná doprava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Inteligentné riešenia, </a:t>
            </a:r>
            <a:r>
              <a:rPr kumimoji="0" lang="sk-SK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IoT</a:t>
            </a:r>
            <a:endParaRPr kumimoji="0" lang="sk-SK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Vznik nových pracovných miest, nové zručnosti a znalosti...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Výskum, vývoj, aplikácie do praxe</a:t>
            </a:r>
          </a:p>
        </p:txBody>
      </p:sp>
    </p:spTree>
    <p:extLst>
      <p:ext uri="{BB962C8B-B14F-4D97-AF65-F5344CB8AC3E}">
        <p14:creationId xmlns:p14="http://schemas.microsoft.com/office/powerpoint/2010/main" val="1121435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" name="Objekt 2">
            <a:extLst>
              <a:ext uri="{FF2B5EF4-FFF2-40B4-BE49-F238E27FC236}">
                <a16:creationId xmlns:a16="http://schemas.microsoft.com/office/drawing/2014/main" id="{12F15A92-F7DE-4A83-B971-0F5B24C6C0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6703468"/>
              </p:ext>
            </p:extLst>
          </p:nvPr>
        </p:nvGraphicFramePr>
        <p:xfrm>
          <a:off x="0" y="764258"/>
          <a:ext cx="12192001" cy="5984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Obdĺžnik 2">
            <a:extLst>
              <a:ext uri="{FF2B5EF4-FFF2-40B4-BE49-F238E27FC236}">
                <a16:creationId xmlns:a16="http://schemas.microsoft.com/office/drawing/2014/main" id="{2C5A0170-0F74-418B-A83E-B29FD62BD2C0}"/>
              </a:ext>
            </a:extLst>
          </p:cNvPr>
          <p:cNvSpPr/>
          <p:nvPr/>
        </p:nvSpPr>
        <p:spPr>
          <a:xfrm>
            <a:off x="447477" y="1700808"/>
            <a:ext cx="175915" cy="1764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2" name="Obdĺžnik 21">
            <a:extLst>
              <a:ext uri="{FF2B5EF4-FFF2-40B4-BE49-F238E27FC236}">
                <a16:creationId xmlns:a16="http://schemas.microsoft.com/office/drawing/2014/main" id="{7E0538AF-44C7-4EF6-A774-C9C467A7BF0A}"/>
              </a:ext>
            </a:extLst>
          </p:cNvPr>
          <p:cNvSpPr/>
          <p:nvPr/>
        </p:nvSpPr>
        <p:spPr>
          <a:xfrm>
            <a:off x="447477" y="2060848"/>
            <a:ext cx="175915" cy="176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3" name="Obdĺžnik 22">
            <a:extLst>
              <a:ext uri="{FF2B5EF4-FFF2-40B4-BE49-F238E27FC236}">
                <a16:creationId xmlns:a16="http://schemas.microsoft.com/office/drawing/2014/main" id="{DF4CF7A9-7628-4DAE-974F-324E7FB2BE61}"/>
              </a:ext>
            </a:extLst>
          </p:cNvPr>
          <p:cNvSpPr/>
          <p:nvPr/>
        </p:nvSpPr>
        <p:spPr>
          <a:xfrm>
            <a:off x="447477" y="2420888"/>
            <a:ext cx="175915" cy="176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5" name="BlokTextu 24">
            <a:extLst>
              <a:ext uri="{FF2B5EF4-FFF2-40B4-BE49-F238E27FC236}">
                <a16:creationId xmlns:a16="http://schemas.microsoft.com/office/drawing/2014/main" id="{CAF7DC19-CF4B-4953-BCCC-3AB23155DC9E}"/>
              </a:ext>
            </a:extLst>
          </p:cNvPr>
          <p:cNvSpPr txBox="1"/>
          <p:nvPr/>
        </p:nvSpPr>
        <p:spPr>
          <a:xfrm>
            <a:off x="839416" y="1555832"/>
            <a:ext cx="6768752" cy="15357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sk-SK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Volkswagen Slovakia</a:t>
            </a:r>
          </a:p>
          <a:p>
            <a:pPr>
              <a:lnSpc>
                <a:spcPct val="120000"/>
              </a:lnSpc>
            </a:pPr>
            <a:r>
              <a:rPr lang="sk-SK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PSA Groupe</a:t>
            </a:r>
          </a:p>
          <a:p>
            <a:pPr>
              <a:lnSpc>
                <a:spcPct val="120000"/>
              </a:lnSpc>
            </a:pPr>
            <a:r>
              <a:rPr lang="sk-SK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Kia Motors Slovakia</a:t>
            </a:r>
          </a:p>
          <a:p>
            <a:pPr>
              <a:lnSpc>
                <a:spcPct val="120000"/>
              </a:lnSpc>
            </a:pPr>
            <a:r>
              <a:rPr lang="sk-SK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Jaguar</a:t>
            </a:r>
            <a:r>
              <a:rPr lang="sk-SK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</a:t>
            </a:r>
            <a:r>
              <a:rPr lang="sk-SK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Rover</a:t>
            </a: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dĺžnik 3">
            <a:extLst>
              <a:ext uri="{FF2B5EF4-FFF2-40B4-BE49-F238E27FC236}">
                <a16:creationId xmlns:a16="http://schemas.microsoft.com/office/drawing/2014/main" id="{C5C16F22-9F9C-4EC0-AFD4-1166324DA4AC}"/>
              </a:ext>
            </a:extLst>
          </p:cNvPr>
          <p:cNvSpPr/>
          <p:nvPr/>
        </p:nvSpPr>
        <p:spPr>
          <a:xfrm>
            <a:off x="-744760" y="263896"/>
            <a:ext cx="1181890" cy="100965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4" name="Obdĺžnik 33">
            <a:extLst>
              <a:ext uri="{FF2B5EF4-FFF2-40B4-BE49-F238E27FC236}">
                <a16:creationId xmlns:a16="http://schemas.microsoft.com/office/drawing/2014/main" id="{72D33862-D204-4F97-BAAE-D55554536E05}"/>
              </a:ext>
            </a:extLst>
          </p:cNvPr>
          <p:cNvSpPr/>
          <p:nvPr/>
        </p:nvSpPr>
        <p:spPr>
          <a:xfrm rot="5400000">
            <a:off x="6290413" y="3213676"/>
            <a:ext cx="548642" cy="683939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sk-SK" sz="20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13 000 000 - </a:t>
            </a:r>
            <a:r>
              <a:rPr lang="sk-SK" sz="2000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</a:t>
            </a:r>
            <a:r>
              <a:rPr lang="sk-SK" sz="20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auto bolo na Slovensku vyrobené v januári 2020</a:t>
            </a:r>
          </a:p>
        </p:txBody>
      </p:sp>
      <p:sp>
        <p:nvSpPr>
          <p:cNvPr id="36" name="BlokTextu 35">
            <a:extLst>
              <a:ext uri="{FF2B5EF4-FFF2-40B4-BE49-F238E27FC236}">
                <a16:creationId xmlns:a16="http://schemas.microsoft.com/office/drawing/2014/main" id="{3488CEC5-43E5-4B99-BB4C-3372C52A5381}"/>
              </a:ext>
            </a:extLst>
          </p:cNvPr>
          <p:cNvSpPr txBox="1"/>
          <p:nvPr/>
        </p:nvSpPr>
        <p:spPr>
          <a:xfrm>
            <a:off x="10426105" y="6074492"/>
            <a:ext cx="79208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k-SK" sz="1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Odhad</a:t>
            </a:r>
            <a:endParaRPr lang="en-GB" sz="1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Obdĺžnik 36">
            <a:extLst>
              <a:ext uri="{FF2B5EF4-FFF2-40B4-BE49-F238E27FC236}">
                <a16:creationId xmlns:a16="http://schemas.microsoft.com/office/drawing/2014/main" id="{4B4DBCB0-0A66-4B87-A7F5-7C804AE5D916}"/>
              </a:ext>
            </a:extLst>
          </p:cNvPr>
          <p:cNvSpPr/>
          <p:nvPr/>
        </p:nvSpPr>
        <p:spPr>
          <a:xfrm>
            <a:off x="447477" y="2794670"/>
            <a:ext cx="175915" cy="176400"/>
          </a:xfrm>
          <a:prstGeom prst="rect">
            <a:avLst/>
          </a:prstGeom>
          <a:solidFill>
            <a:srgbClr val="014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9" name="BlokTextu 38">
            <a:extLst>
              <a:ext uri="{FF2B5EF4-FFF2-40B4-BE49-F238E27FC236}">
                <a16:creationId xmlns:a16="http://schemas.microsoft.com/office/drawing/2014/main" id="{4E81FA9D-A079-4E3F-A2A3-34F73860D748}"/>
              </a:ext>
            </a:extLst>
          </p:cNvPr>
          <p:cNvSpPr txBox="1"/>
          <p:nvPr/>
        </p:nvSpPr>
        <p:spPr>
          <a:xfrm>
            <a:off x="11071475" y="6562677"/>
            <a:ext cx="134347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Zdroj: ZAP SR</a:t>
            </a:r>
            <a:endParaRPr lang="en-GB" sz="11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lokTextu 12">
            <a:extLst>
              <a:ext uri="{FF2B5EF4-FFF2-40B4-BE49-F238E27FC236}">
                <a16:creationId xmlns:a16="http://schemas.microsoft.com/office/drawing/2014/main" id="{45D53CDC-3966-491A-9AEF-3804228E33A1}"/>
              </a:ext>
            </a:extLst>
          </p:cNvPr>
          <p:cNvSpPr txBox="1"/>
          <p:nvPr/>
        </p:nvSpPr>
        <p:spPr>
          <a:xfrm>
            <a:off x="447477" y="191414"/>
            <a:ext cx="12190416" cy="16632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sk-SK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Slovensko –výroba vozidiel za uplynulé roky</a:t>
            </a:r>
            <a:endParaRPr lang="en-GB" sz="44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20000"/>
              </a:lnSpc>
            </a:pPr>
            <a:endParaRPr lang="en-GB" sz="44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6510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ĺžnik 8">
            <a:extLst>
              <a:ext uri="{FF2B5EF4-FFF2-40B4-BE49-F238E27FC236}">
                <a16:creationId xmlns:a16="http://schemas.microsoft.com/office/drawing/2014/main" id="{7AC9FEB9-B176-4F68-809A-31595D6330FB}"/>
              </a:ext>
            </a:extLst>
          </p:cNvPr>
          <p:cNvSpPr/>
          <p:nvPr/>
        </p:nvSpPr>
        <p:spPr>
          <a:xfrm>
            <a:off x="-744760" y="263896"/>
            <a:ext cx="1181890" cy="100965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141FE252-2409-4956-B728-8D477EA8FA5B}"/>
              </a:ext>
            </a:extLst>
          </p:cNvPr>
          <p:cNvSpPr txBox="1"/>
          <p:nvPr/>
        </p:nvSpPr>
        <p:spPr>
          <a:xfrm>
            <a:off x="447477" y="191414"/>
            <a:ext cx="11744523" cy="6073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Budúcnosť 2020 - ....  ??? </a:t>
            </a:r>
          </a:p>
          <a:p>
            <a:pPr marL="457200" marR="0" lvl="0" indent="-4572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k-SK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Zmeny klímy a opatrenia na znižovanie dopadov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„GREEN DEAL“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Nízkouhlíková</a:t>
            </a:r>
            <a:r>
              <a:rPr kumimoji="0" lang="sk-S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ekonomika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Zmena energetického mixu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Podpora prechodu na alternatívne pohony – omladzovanie a ekologizácia vozidlového parku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Technologická neutralita – </a:t>
            </a:r>
            <a:r>
              <a:rPr kumimoji="0" lang="sk-SK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elektromobilita</a:t>
            </a:r>
            <a:r>
              <a:rPr kumimoji="0" lang="sk-S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nie je univerzálne riešenie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Komplexný prístup – </a:t>
            </a:r>
          </a:p>
          <a:p>
            <a:pPr marL="914400" marR="0" lvl="1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dekarbonizácia dopravy</a:t>
            </a:r>
          </a:p>
          <a:p>
            <a:pPr marL="914400" marR="0" lvl="1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eliminácia lokálnych zdrojov</a:t>
            </a:r>
          </a:p>
          <a:p>
            <a:pPr marL="914400" marR="0" lvl="1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celková uhlíková stopa</a:t>
            </a:r>
          </a:p>
        </p:txBody>
      </p:sp>
    </p:spTree>
    <p:extLst>
      <p:ext uri="{BB962C8B-B14F-4D97-AF65-F5344CB8AC3E}">
        <p14:creationId xmlns:p14="http://schemas.microsoft.com/office/powerpoint/2010/main" val="5530542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Obrázok, na ktorom je ozubené koliesko, čierne, objekt, cesta&#10;&#10;Popis vygenerovaný s veľmi vysokou spoľahlivosťou">
            <a:extLst>
              <a:ext uri="{FF2B5EF4-FFF2-40B4-BE49-F238E27FC236}">
                <a16:creationId xmlns:a16="http://schemas.microsoft.com/office/drawing/2014/main" id="{A0B01BB5-4F0C-43AC-9726-22F2F6BDD3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500"/>
                    </a14:imgEffect>
                    <a14:imgEffect>
                      <a14:saturation sat="9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09" t="2990" r="109" b="1274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" name="Obdĺžnik 5">
            <a:extLst>
              <a:ext uri="{FF2B5EF4-FFF2-40B4-BE49-F238E27FC236}">
                <a16:creationId xmlns:a16="http://schemas.microsoft.com/office/drawing/2014/main" id="{9E04D2EA-52A2-4F14-9D38-A2E98A59E344}"/>
              </a:ext>
            </a:extLst>
          </p:cNvPr>
          <p:cNvSpPr/>
          <p:nvPr/>
        </p:nvSpPr>
        <p:spPr>
          <a:xfrm>
            <a:off x="35202" y="-99392"/>
            <a:ext cx="12673408" cy="7278868"/>
          </a:xfrm>
          <a:prstGeom prst="rect">
            <a:avLst/>
          </a:prstGeom>
          <a:gradFill flip="none" rotWithShape="1">
            <a:gsLst>
              <a:gs pos="100000">
                <a:schemeClr val="tx1">
                  <a:lumMod val="50000"/>
                  <a:lumOff val="50000"/>
                  <a:alpha val="82000"/>
                </a:schemeClr>
              </a:gs>
              <a:gs pos="0">
                <a:schemeClr val="tx1">
                  <a:lumMod val="50000"/>
                  <a:lumOff val="50000"/>
                  <a:alpha val="12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BlokTextu 3"/>
          <p:cNvSpPr txBox="1"/>
          <p:nvPr/>
        </p:nvSpPr>
        <p:spPr>
          <a:xfrm>
            <a:off x="5807968" y="4659105"/>
            <a:ext cx="705678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6000" b="1" dirty="0">
                <a:solidFill>
                  <a:srgbClr val="EFECDD"/>
                </a:solidFill>
                <a:latin typeface="Calibri Light" panose="020F0302020204030204" pitchFamily="34" charset="0"/>
                <a:cs typeface="Arial" pitchFamily="34" charset="0"/>
              </a:rPr>
              <a:t>Ďakujem za Vašu pozornosť!</a:t>
            </a:r>
            <a:endParaRPr lang="en-US" sz="6000" b="1" dirty="0">
              <a:solidFill>
                <a:srgbClr val="EFECDD"/>
              </a:solidFill>
              <a:latin typeface="Calibri Light" panose="020F0302020204030204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EFECDD"/>
                </a:solidFill>
                <a:latin typeface="Calibri Light" panose="020F0302020204030204" pitchFamily="34" charset="0"/>
                <a:cs typeface="Arial" pitchFamily="34" charset="0"/>
              </a:rPr>
              <a:t>	</a:t>
            </a:r>
            <a:endParaRPr lang="en-US" sz="4000" b="1" dirty="0">
              <a:solidFill>
                <a:srgbClr val="EFECDD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Obrázok 5">
            <a:extLst>
              <a:ext uri="{FF2B5EF4-FFF2-40B4-BE49-F238E27FC236}">
                <a16:creationId xmlns:a16="http://schemas.microsoft.com/office/drawing/2014/main" id="{4DA1F6DD-0413-4616-AA4F-23A961A26DF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120336" y="332656"/>
            <a:ext cx="2866392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366386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" name="Graf 26">
            <a:extLst>
              <a:ext uri="{FF2B5EF4-FFF2-40B4-BE49-F238E27FC236}">
                <a16:creationId xmlns:a16="http://schemas.microsoft.com/office/drawing/2014/main" id="{420AD47F-9B27-4043-8D96-01FDF53D07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08923394"/>
              </p:ext>
            </p:extLst>
          </p:nvPr>
        </p:nvGraphicFramePr>
        <p:xfrm>
          <a:off x="0" y="1394487"/>
          <a:ext cx="12192000" cy="51138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Obdĺžnik 4">
            <a:extLst>
              <a:ext uri="{FF2B5EF4-FFF2-40B4-BE49-F238E27FC236}">
                <a16:creationId xmlns:a16="http://schemas.microsoft.com/office/drawing/2014/main" id="{981EA836-51E4-4401-8CA5-5D60317BC91E}"/>
              </a:ext>
            </a:extLst>
          </p:cNvPr>
          <p:cNvSpPr/>
          <p:nvPr/>
        </p:nvSpPr>
        <p:spPr>
          <a:xfrm>
            <a:off x="-744760" y="263896"/>
            <a:ext cx="1181890" cy="100965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6053FCDD-0E51-4D96-87AE-F0AEBFFFC2C1}"/>
              </a:ext>
            </a:extLst>
          </p:cNvPr>
          <p:cNvSpPr txBox="1"/>
          <p:nvPr/>
        </p:nvSpPr>
        <p:spPr>
          <a:xfrm>
            <a:off x="447477" y="191414"/>
            <a:ext cx="12190416" cy="850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sk-SK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Svetový líder vo výrobe automobilov per </a:t>
            </a:r>
            <a:r>
              <a:rPr lang="sk-SK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capita</a:t>
            </a:r>
            <a:endParaRPr lang="sk-SK" sz="44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289AFFFE-7555-4C9A-8704-A4537FCCFDE6}"/>
              </a:ext>
            </a:extLst>
          </p:cNvPr>
          <p:cNvSpPr txBox="1"/>
          <p:nvPr/>
        </p:nvSpPr>
        <p:spPr>
          <a:xfrm>
            <a:off x="10295500" y="1844824"/>
            <a:ext cx="1296988" cy="7632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sk-SK" sz="13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DATA FOR YEAR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sk-SK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2016</a:t>
            </a:r>
          </a:p>
        </p:txBody>
      </p:sp>
      <p:grpSp>
        <p:nvGrpSpPr>
          <p:cNvPr id="9" name="Skupina 8">
            <a:extLst>
              <a:ext uri="{FF2B5EF4-FFF2-40B4-BE49-F238E27FC236}">
                <a16:creationId xmlns:a16="http://schemas.microsoft.com/office/drawing/2014/main" id="{B08313FF-AABF-479A-AE9B-384F9C2A2E69}"/>
              </a:ext>
            </a:extLst>
          </p:cNvPr>
          <p:cNvGrpSpPr/>
          <p:nvPr/>
        </p:nvGrpSpPr>
        <p:grpSpPr>
          <a:xfrm>
            <a:off x="6240016" y="1604846"/>
            <a:ext cx="6312339" cy="819070"/>
            <a:chOff x="6133678" y="973006"/>
            <a:chExt cx="6155700" cy="819070"/>
          </a:xfrm>
        </p:grpSpPr>
        <p:sp>
          <p:nvSpPr>
            <p:cNvPr id="10" name="Obdĺžnik 9">
              <a:extLst>
                <a:ext uri="{FF2B5EF4-FFF2-40B4-BE49-F238E27FC236}">
                  <a16:creationId xmlns:a16="http://schemas.microsoft.com/office/drawing/2014/main" id="{DB87D752-5F54-414C-B8DE-47A42F2788D6}"/>
                </a:ext>
              </a:extLst>
            </p:cNvPr>
            <p:cNvSpPr/>
            <p:nvPr/>
          </p:nvSpPr>
          <p:spPr>
            <a:xfrm>
              <a:off x="6133678" y="974720"/>
              <a:ext cx="5550110" cy="817356"/>
            </a:xfrm>
            <a:prstGeom prst="rect">
              <a:avLst/>
            </a:prstGeom>
            <a:solidFill>
              <a:srgbClr val="EAEAEA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sk-SK"/>
            </a:p>
          </p:txBody>
        </p:sp>
        <p:sp>
          <p:nvSpPr>
            <p:cNvPr id="12" name="BlokTextu 9">
              <a:extLst>
                <a:ext uri="{FF2B5EF4-FFF2-40B4-BE49-F238E27FC236}">
                  <a16:creationId xmlns:a16="http://schemas.microsoft.com/office/drawing/2014/main" id="{6BB521BA-5B68-4828-BFCE-F1DA6C744B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03899" y="973006"/>
              <a:ext cx="1119188" cy="769441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sk-SK" sz="4400" b="1" cap="all" dirty="0">
                  <a:solidFill>
                    <a:srgbClr val="C00000"/>
                  </a:solidFill>
                  <a:latin typeface="Calibri Light" panose="020F0302020204030204" pitchFamily="34" charset="0"/>
                </a:rPr>
                <a:t>202</a:t>
              </a:r>
              <a:endParaRPr lang="en-US" sz="4400" b="1" cap="all" dirty="0">
                <a:solidFill>
                  <a:srgbClr val="C00000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13" name="BlokTextu 9">
              <a:extLst>
                <a:ext uri="{FF2B5EF4-FFF2-40B4-BE49-F238E27FC236}">
                  <a16:creationId xmlns:a16="http://schemas.microsoft.com/office/drawing/2014/main" id="{E94CAD01-0B28-4397-BD8E-7D67D14738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89951" y="1028898"/>
              <a:ext cx="5199427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sk-SK" sz="2000" cap="all" dirty="0">
                  <a:latin typeface="Calibri Light" panose="020F0302020204030204" pitchFamily="34" charset="0"/>
                </a:rPr>
                <a:t>OSOBNÝCH MOTOROVÝCH VOZIDIEL </a:t>
              </a:r>
            </a:p>
            <a:p>
              <a:pPr eaLnBrk="1" hangingPunct="1">
                <a:defRPr/>
              </a:pPr>
              <a:r>
                <a:rPr lang="sk-SK" sz="2000" cap="all" dirty="0">
                  <a:latin typeface="Calibri Light" panose="020F0302020204030204" pitchFamily="34" charset="0"/>
                </a:rPr>
                <a:t>VYROBENÝCH NA 1000 OBYVATEĽOV V 2019</a:t>
              </a:r>
              <a:endParaRPr lang="en-US" sz="2000" b="1" cap="all" dirty="0">
                <a:latin typeface="Calibri Light" panose="020F0302020204030204" pitchFamily="34" charset="0"/>
              </a:endParaRPr>
            </a:p>
          </p:txBody>
        </p:sp>
      </p:grpSp>
      <p:sp>
        <p:nvSpPr>
          <p:cNvPr id="28" name="BlokTextu 27">
            <a:extLst>
              <a:ext uri="{FF2B5EF4-FFF2-40B4-BE49-F238E27FC236}">
                <a16:creationId xmlns:a16="http://schemas.microsoft.com/office/drawing/2014/main" id="{D1089450-F89C-4384-9112-37FA654946BA}"/>
              </a:ext>
            </a:extLst>
          </p:cNvPr>
          <p:cNvSpPr txBox="1"/>
          <p:nvPr/>
        </p:nvSpPr>
        <p:spPr>
          <a:xfrm>
            <a:off x="9870281" y="6551546"/>
            <a:ext cx="242359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Zdroj: ACEA, ZAP SR, </a:t>
            </a:r>
            <a:r>
              <a:rPr lang="sk-SK" sz="11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Wikipedia</a:t>
            </a:r>
            <a:endParaRPr lang="en-GB" sz="11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9352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lokTextu 15">
            <a:extLst>
              <a:ext uri="{FF2B5EF4-FFF2-40B4-BE49-F238E27FC236}">
                <a16:creationId xmlns:a16="http://schemas.microsoft.com/office/drawing/2014/main" id="{65B34F78-D4D1-47D3-A540-87BE5499F2BD}"/>
              </a:ext>
            </a:extLst>
          </p:cNvPr>
          <p:cNvSpPr txBox="1"/>
          <p:nvPr/>
        </p:nvSpPr>
        <p:spPr>
          <a:xfrm>
            <a:off x="1571626" y="836712"/>
            <a:ext cx="9720266" cy="13003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1050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	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	2013	42,6%			2016	</a:t>
            </a:r>
            <a:r>
              <a:rPr lang="sk-SK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45</a:t>
            </a:r>
            <a:r>
              <a:rPr lang="sk-SK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,2%	</a:t>
            </a:r>
            <a:r>
              <a:rPr lang="sk-SK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	2014	43,2%			2017	46,8%	</a:t>
            </a:r>
            <a:r>
              <a:rPr lang="sk-SK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   </a:t>
            </a:r>
            <a:r>
              <a:rPr lang="sk-SK" sz="9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sk-SK" sz="1500" b="1" dirty="0">
                <a:solidFill>
                  <a:srgbClr val="FF0000"/>
                </a:solidFill>
              </a:rPr>
              <a:t>19,8% </a:t>
            </a:r>
            <a:r>
              <a:rPr lang="sk-SK" sz="1500" b="1" dirty="0" err="1">
                <a:solidFill>
                  <a:srgbClr val="FF0000"/>
                </a:solidFill>
              </a:rPr>
              <a:t>OEMs</a:t>
            </a:r>
            <a:r>
              <a:rPr lang="sk-SK" sz="1500" b="1" dirty="0">
                <a:solidFill>
                  <a:srgbClr val="FF0000"/>
                </a:solidFill>
              </a:rPr>
              <a:t> </a:t>
            </a:r>
            <a:r>
              <a:rPr lang="sk-SK" sz="1500" b="1" dirty="0" err="1">
                <a:solidFill>
                  <a:srgbClr val="FF0000"/>
                </a:solidFill>
              </a:rPr>
              <a:t>production</a:t>
            </a:r>
            <a:endParaRPr lang="sk-SK" sz="150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	2015	44,0%			2018	49,5%</a:t>
            </a:r>
            <a:r>
              <a:rPr lang="sk-SK" dirty="0">
                <a:solidFill>
                  <a:schemeClr val="accent6"/>
                </a:solidFill>
                <a:latin typeface="+mn-lt"/>
                <a:cs typeface="+mn-cs"/>
              </a:rPr>
              <a:t> </a:t>
            </a:r>
            <a:r>
              <a:rPr lang="sk-SK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         </a:t>
            </a:r>
            <a:r>
              <a:rPr lang="sk-SK" sz="1500" b="1" dirty="0">
                <a:solidFill>
                  <a:schemeClr val="accent3"/>
                </a:solidFill>
                <a:latin typeface="+mn-lt"/>
              </a:rPr>
              <a:t>29,7</a:t>
            </a:r>
            <a:r>
              <a:rPr lang="pl-PL" sz="1500" b="1" dirty="0">
                <a:solidFill>
                  <a:schemeClr val="accent3"/>
                </a:solidFill>
                <a:latin typeface="+mn-lt"/>
              </a:rPr>
              <a:t>% </a:t>
            </a:r>
            <a:r>
              <a:rPr lang="sk-SK" sz="1500" b="1" dirty="0" err="1">
                <a:solidFill>
                  <a:schemeClr val="accent3"/>
                </a:solidFill>
                <a:latin typeface="+mn-lt"/>
              </a:rPr>
              <a:t>Suppliers</a:t>
            </a:r>
            <a:endParaRPr lang="sk-SK" sz="1500" b="1" dirty="0">
              <a:solidFill>
                <a:schemeClr val="accent3"/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1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							</a:t>
            </a:r>
            <a:endParaRPr lang="sk-SK" sz="1300" dirty="0">
              <a:solidFill>
                <a:schemeClr val="accent3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5" name="Obdĺžnik 4">
            <a:extLst>
              <a:ext uri="{FF2B5EF4-FFF2-40B4-BE49-F238E27FC236}">
                <a16:creationId xmlns:a16="http://schemas.microsoft.com/office/drawing/2014/main" id="{981EA836-51E4-4401-8CA5-5D60317BC91E}"/>
              </a:ext>
            </a:extLst>
          </p:cNvPr>
          <p:cNvSpPr/>
          <p:nvPr/>
        </p:nvSpPr>
        <p:spPr>
          <a:xfrm>
            <a:off x="-744760" y="263896"/>
            <a:ext cx="1181890" cy="100965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6053FCDD-0E51-4D96-87AE-F0AEBFFFC2C1}"/>
              </a:ext>
            </a:extLst>
          </p:cNvPr>
          <p:cNvSpPr txBox="1"/>
          <p:nvPr/>
        </p:nvSpPr>
        <p:spPr>
          <a:xfrm>
            <a:off x="447477" y="191414"/>
            <a:ext cx="12190416" cy="850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sk-SK" sz="44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Podiel automobilovej výroby na priemyselnej výrobe SR</a:t>
            </a:r>
            <a:endParaRPr lang="en-US" sz="4400" spc="-15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aphicFrame>
        <p:nvGraphicFramePr>
          <p:cNvPr id="15" name="Objekt 1">
            <a:extLst>
              <a:ext uri="{FF2B5EF4-FFF2-40B4-BE49-F238E27FC236}">
                <a16:creationId xmlns:a16="http://schemas.microsoft.com/office/drawing/2014/main" id="{4267AA3D-38AE-434D-B891-98B4D9CB0DB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8015411"/>
              </p:ext>
            </p:extLst>
          </p:nvPr>
        </p:nvGraphicFramePr>
        <p:xfrm>
          <a:off x="273963" y="1836385"/>
          <a:ext cx="11510669" cy="52461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BlokTextu 16">
            <a:extLst>
              <a:ext uri="{FF2B5EF4-FFF2-40B4-BE49-F238E27FC236}">
                <a16:creationId xmlns:a16="http://schemas.microsoft.com/office/drawing/2014/main" id="{40BC4E89-1FE9-44C5-9529-0E81C56EADB2}"/>
              </a:ext>
            </a:extLst>
          </p:cNvPr>
          <p:cNvSpPr txBox="1"/>
          <p:nvPr/>
        </p:nvSpPr>
        <p:spPr>
          <a:xfrm>
            <a:off x="150208" y="1913913"/>
            <a:ext cx="415498" cy="339460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sk-SK" sz="1500" dirty="0">
                <a:solidFill>
                  <a:srgbClr val="FF0000"/>
                </a:solidFill>
              </a:rPr>
              <a:t>Tržby z priemyselnej produkcie v </a:t>
            </a:r>
            <a:r>
              <a:rPr lang="sk-SK" sz="1500" dirty="0" err="1">
                <a:solidFill>
                  <a:srgbClr val="FF0000"/>
                </a:solidFill>
              </a:rPr>
              <a:t>mil</a:t>
            </a:r>
            <a:r>
              <a:rPr lang="sk-SK" sz="1500" dirty="0">
                <a:solidFill>
                  <a:srgbClr val="FF0000"/>
                </a:solidFill>
              </a:rPr>
              <a:t> €</a:t>
            </a:r>
            <a:endParaRPr lang="en-US" sz="1500" dirty="0">
              <a:solidFill>
                <a:srgbClr val="FF0000"/>
              </a:solidFill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BB02B66D-858F-417B-8DBD-8152D4944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881" y="2043588"/>
            <a:ext cx="4581314" cy="3124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20" name="BlokTextu 19">
            <a:extLst>
              <a:ext uri="{FF2B5EF4-FFF2-40B4-BE49-F238E27FC236}">
                <a16:creationId xmlns:a16="http://schemas.microsoft.com/office/drawing/2014/main" id="{21324029-6764-436C-88B3-E49B438D5A2E}"/>
              </a:ext>
            </a:extLst>
          </p:cNvPr>
          <p:cNvSpPr txBox="1"/>
          <p:nvPr/>
        </p:nvSpPr>
        <p:spPr>
          <a:xfrm rot="2842888">
            <a:off x="11117215" y="5123849"/>
            <a:ext cx="288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dirty="0">
                <a:latin typeface="+mn-lt"/>
                <a:cs typeface="+mn-cs"/>
              </a:rPr>
              <a:t>p</a:t>
            </a:r>
            <a:endParaRPr lang="sk-SK" sz="1050" dirty="0">
              <a:latin typeface="+mj-lt"/>
            </a:endParaRPr>
          </a:p>
        </p:txBody>
      </p:sp>
      <p:sp>
        <p:nvSpPr>
          <p:cNvPr id="21" name="Voľná forma 25">
            <a:extLst>
              <a:ext uri="{FF2B5EF4-FFF2-40B4-BE49-F238E27FC236}">
                <a16:creationId xmlns:a16="http://schemas.microsoft.com/office/drawing/2014/main" id="{6F21E9BF-B751-42E7-BEF5-6DD094EEAB20}"/>
              </a:ext>
            </a:extLst>
          </p:cNvPr>
          <p:cNvSpPr/>
          <p:nvPr/>
        </p:nvSpPr>
        <p:spPr>
          <a:xfrm>
            <a:off x="7810500" y="1777028"/>
            <a:ext cx="395654" cy="0"/>
          </a:xfrm>
          <a:custGeom>
            <a:avLst/>
            <a:gdLst>
              <a:gd name="connsiteX0" fmla="*/ 0 w 395654"/>
              <a:gd name="connsiteY0" fmla="*/ 0 h 0"/>
              <a:gd name="connsiteX1" fmla="*/ 395654 w 395654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95654">
                <a:moveTo>
                  <a:pt x="0" y="0"/>
                </a:moveTo>
                <a:lnTo>
                  <a:pt x="395654" y="0"/>
                </a:lnTo>
              </a:path>
            </a:pathLst>
          </a:custGeom>
          <a:noFill/>
          <a:ln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2" name="Voľná forma 26">
            <a:extLst>
              <a:ext uri="{FF2B5EF4-FFF2-40B4-BE49-F238E27FC236}">
                <a16:creationId xmlns:a16="http://schemas.microsoft.com/office/drawing/2014/main" id="{1787A167-6F65-4F55-9C92-CA5A3778F5F2}"/>
              </a:ext>
            </a:extLst>
          </p:cNvPr>
          <p:cNvSpPr/>
          <p:nvPr/>
        </p:nvSpPr>
        <p:spPr>
          <a:xfrm>
            <a:off x="7810845" y="1488996"/>
            <a:ext cx="399412" cy="284778"/>
          </a:xfrm>
          <a:custGeom>
            <a:avLst/>
            <a:gdLst>
              <a:gd name="connsiteX0" fmla="*/ 0 w 342900"/>
              <a:gd name="connsiteY0" fmla="*/ 290146 h 290146"/>
              <a:gd name="connsiteX1" fmla="*/ 342900 w 342900"/>
              <a:gd name="connsiteY1" fmla="*/ 0 h 290146"/>
              <a:gd name="connsiteX0" fmla="*/ 0 w 359170"/>
              <a:gd name="connsiteY0" fmla="*/ 293400 h 293400"/>
              <a:gd name="connsiteX1" fmla="*/ 359170 w 359170"/>
              <a:gd name="connsiteY1" fmla="*/ 0 h 293400"/>
              <a:gd name="connsiteX0" fmla="*/ 0 w 368932"/>
              <a:gd name="connsiteY0" fmla="*/ 286892 h 286892"/>
              <a:gd name="connsiteX1" fmla="*/ 368932 w 368932"/>
              <a:gd name="connsiteY1" fmla="*/ 0 h 286892"/>
              <a:gd name="connsiteX0" fmla="*/ 0 w 361312"/>
              <a:gd name="connsiteY0" fmla="*/ 210692 h 210692"/>
              <a:gd name="connsiteX1" fmla="*/ 361312 w 361312"/>
              <a:gd name="connsiteY1" fmla="*/ 0 h 210692"/>
              <a:gd name="connsiteX0" fmla="*/ 0 w 399412"/>
              <a:gd name="connsiteY0" fmla="*/ 218312 h 218312"/>
              <a:gd name="connsiteX1" fmla="*/ 399412 w 399412"/>
              <a:gd name="connsiteY1" fmla="*/ 0 h 21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99412" h="218312">
                <a:moveTo>
                  <a:pt x="0" y="218312"/>
                </a:moveTo>
                <a:lnTo>
                  <a:pt x="399412" y="0"/>
                </a:lnTo>
              </a:path>
            </a:pathLst>
          </a:custGeom>
          <a:noFill/>
          <a:ln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6" name="BlokTextu 25">
            <a:extLst>
              <a:ext uri="{FF2B5EF4-FFF2-40B4-BE49-F238E27FC236}">
                <a16:creationId xmlns:a16="http://schemas.microsoft.com/office/drawing/2014/main" id="{4E6B8620-1194-476D-8377-F9E6BC0CB95C}"/>
              </a:ext>
            </a:extLst>
          </p:cNvPr>
          <p:cNvSpPr txBox="1"/>
          <p:nvPr/>
        </p:nvSpPr>
        <p:spPr>
          <a:xfrm>
            <a:off x="10572836" y="6535781"/>
            <a:ext cx="242359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Zdroj: ZAP SR, ŠÚ SR</a:t>
            </a:r>
            <a:endParaRPr lang="en-GB" sz="11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4623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896436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4" name="think-cell Slide" r:id="rId4" imgW="384" imgH="384" progId="TCLayout.ActiveDocument.1">
                  <p:embed/>
                </p:oleObj>
              </mc:Choice>
              <mc:Fallback>
                <p:oleObj name="think-cell Slide" r:id="rId4" imgW="384" imgH="38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Zaoblený obdĺžnik 34"/>
          <p:cNvSpPr/>
          <p:nvPr/>
        </p:nvSpPr>
        <p:spPr>
          <a:xfrm>
            <a:off x="8646042" y="4473916"/>
            <a:ext cx="2490518" cy="17740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2" name="Zaoblený obdĺžnik 31"/>
          <p:cNvSpPr/>
          <p:nvPr/>
        </p:nvSpPr>
        <p:spPr>
          <a:xfrm>
            <a:off x="4550242" y="4473916"/>
            <a:ext cx="2490518" cy="17740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4" name="Zaoblený obdĺžnik 33"/>
          <p:cNvSpPr/>
          <p:nvPr/>
        </p:nvSpPr>
        <p:spPr>
          <a:xfrm>
            <a:off x="454441" y="4473916"/>
            <a:ext cx="2490518" cy="17740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1" name="Zaoblený obdĺžnik 30"/>
          <p:cNvSpPr/>
          <p:nvPr/>
        </p:nvSpPr>
        <p:spPr>
          <a:xfrm>
            <a:off x="8646042" y="1858412"/>
            <a:ext cx="2490518" cy="17740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6" name="Zaoblený obdĺžnik 25"/>
          <p:cNvSpPr/>
          <p:nvPr/>
        </p:nvSpPr>
        <p:spPr>
          <a:xfrm>
            <a:off x="4550242" y="1858412"/>
            <a:ext cx="2490518" cy="17740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Zaoblený obdĺžnik 1"/>
          <p:cNvSpPr/>
          <p:nvPr/>
        </p:nvSpPr>
        <p:spPr>
          <a:xfrm>
            <a:off x="454441" y="1858412"/>
            <a:ext cx="2490518" cy="17740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4" name="Obdĺžnik 13">
            <a:extLst>
              <a:ext uri="{FF2B5EF4-FFF2-40B4-BE49-F238E27FC236}">
                <a16:creationId xmlns:a16="http://schemas.microsoft.com/office/drawing/2014/main" id="{91D04710-EE95-4159-A08D-CF9D53E23314}"/>
              </a:ext>
            </a:extLst>
          </p:cNvPr>
          <p:cNvSpPr/>
          <p:nvPr/>
        </p:nvSpPr>
        <p:spPr>
          <a:xfrm>
            <a:off x="-744760" y="263896"/>
            <a:ext cx="1181890" cy="100965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5" name="BlokTextu 14">
            <a:extLst>
              <a:ext uri="{FF2B5EF4-FFF2-40B4-BE49-F238E27FC236}">
                <a16:creationId xmlns:a16="http://schemas.microsoft.com/office/drawing/2014/main" id="{BF0E5892-300D-4C82-8F64-DF7A3CE9DF1B}"/>
              </a:ext>
            </a:extLst>
          </p:cNvPr>
          <p:cNvSpPr txBox="1"/>
          <p:nvPr/>
        </p:nvSpPr>
        <p:spPr>
          <a:xfrm>
            <a:off x="447477" y="191414"/>
            <a:ext cx="12190416" cy="850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sk-SK" sz="44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Ekonomické ukazovatele 2018</a:t>
            </a:r>
            <a:endParaRPr lang="en-US" sz="4400" spc="-15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3" name="BlokTextu 22">
            <a:extLst>
              <a:ext uri="{FF2B5EF4-FFF2-40B4-BE49-F238E27FC236}">
                <a16:creationId xmlns:a16="http://schemas.microsoft.com/office/drawing/2014/main" id="{8DE3BB52-B082-4B99-8DD1-3312D0A7B625}"/>
              </a:ext>
            </a:extLst>
          </p:cNvPr>
          <p:cNvSpPr txBox="1"/>
          <p:nvPr/>
        </p:nvSpPr>
        <p:spPr>
          <a:xfrm>
            <a:off x="767408" y="1870988"/>
            <a:ext cx="1756865" cy="1643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sk-SK" sz="4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177k </a:t>
            </a:r>
          </a:p>
          <a:p>
            <a:pPr algn="ctr">
              <a:lnSpc>
                <a:spcPct val="120000"/>
              </a:lnSpc>
            </a:pPr>
            <a:r>
              <a:rPr lang="sk-SK" sz="20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priamych AP </a:t>
            </a:r>
          </a:p>
          <a:p>
            <a:pPr algn="ctr">
              <a:lnSpc>
                <a:spcPct val="120000"/>
              </a:lnSpc>
            </a:pPr>
            <a:r>
              <a:rPr lang="sk-SK" sz="20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zamestnancov</a:t>
            </a:r>
          </a:p>
        </p:txBody>
      </p:sp>
      <p:sp>
        <p:nvSpPr>
          <p:cNvPr id="24" name="BlokTextu 23">
            <a:extLst>
              <a:ext uri="{FF2B5EF4-FFF2-40B4-BE49-F238E27FC236}">
                <a16:creationId xmlns:a16="http://schemas.microsoft.com/office/drawing/2014/main" id="{7F5BFC51-07FB-4799-B421-EF43AD4F6F6A}"/>
              </a:ext>
            </a:extLst>
          </p:cNvPr>
          <p:cNvSpPr txBox="1"/>
          <p:nvPr/>
        </p:nvSpPr>
        <p:spPr>
          <a:xfrm>
            <a:off x="4917068" y="1843462"/>
            <a:ext cx="1756865" cy="1643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sk-SK" sz="4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275k</a:t>
            </a:r>
            <a:r>
              <a:rPr lang="sk-SK" sz="4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algn="ctr">
              <a:lnSpc>
                <a:spcPct val="120000"/>
              </a:lnSpc>
            </a:pPr>
            <a:r>
              <a:rPr lang="sk-SK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agregovaná zamestnanosť</a:t>
            </a:r>
          </a:p>
        </p:txBody>
      </p:sp>
      <p:sp>
        <p:nvSpPr>
          <p:cNvPr id="25" name="BlokTextu 24">
            <a:extLst>
              <a:ext uri="{FF2B5EF4-FFF2-40B4-BE49-F238E27FC236}">
                <a16:creationId xmlns:a16="http://schemas.microsoft.com/office/drawing/2014/main" id="{DA503F54-A35E-4CBD-A855-F45E5F636C0F}"/>
              </a:ext>
            </a:extLst>
          </p:cNvPr>
          <p:cNvSpPr txBox="1"/>
          <p:nvPr/>
        </p:nvSpPr>
        <p:spPr>
          <a:xfrm>
            <a:off x="9075847" y="1881941"/>
            <a:ext cx="1756865" cy="1643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sk-SK" sz="4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13,9%</a:t>
            </a:r>
            <a:r>
              <a:rPr lang="sk-SK" sz="4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algn="ctr">
              <a:lnSpc>
                <a:spcPct val="120000"/>
              </a:lnSpc>
            </a:pPr>
            <a:r>
              <a:rPr lang="sk-SK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podiel AP na tvorbe HDP</a:t>
            </a:r>
            <a:endParaRPr lang="sk-SK" sz="900" u="sng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7" name="BlokTextu 26">
            <a:extLst>
              <a:ext uri="{FF2B5EF4-FFF2-40B4-BE49-F238E27FC236}">
                <a16:creationId xmlns:a16="http://schemas.microsoft.com/office/drawing/2014/main" id="{067DA808-B93C-4451-8014-B1360566BA95}"/>
              </a:ext>
            </a:extLst>
          </p:cNvPr>
          <p:cNvSpPr txBox="1"/>
          <p:nvPr/>
        </p:nvSpPr>
        <p:spPr>
          <a:xfrm>
            <a:off x="706639" y="4539170"/>
            <a:ext cx="1878402" cy="1643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sk-SK" sz="4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28,0% </a:t>
            </a:r>
          </a:p>
          <a:p>
            <a:pPr algn="ctr">
              <a:lnSpc>
                <a:spcPct val="120000"/>
              </a:lnSpc>
            </a:pPr>
            <a:r>
              <a:rPr lang="sk-SK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podiel priemyslu na tvorbe HDP</a:t>
            </a:r>
            <a:endParaRPr lang="sk-SK" sz="900" u="sng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8" name="BlokTextu 27">
            <a:extLst>
              <a:ext uri="{FF2B5EF4-FFF2-40B4-BE49-F238E27FC236}">
                <a16:creationId xmlns:a16="http://schemas.microsoft.com/office/drawing/2014/main" id="{732ECFEE-D4CC-4A9F-B00D-5A9DDA20C4EE}"/>
              </a:ext>
            </a:extLst>
          </p:cNvPr>
          <p:cNvSpPr txBox="1"/>
          <p:nvPr/>
        </p:nvSpPr>
        <p:spPr>
          <a:xfrm>
            <a:off x="4785226" y="4546067"/>
            <a:ext cx="2020547" cy="1643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sk-SK" sz="4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46,6% </a:t>
            </a:r>
          </a:p>
          <a:p>
            <a:pPr algn="ctr">
              <a:lnSpc>
                <a:spcPct val="120000"/>
              </a:lnSpc>
            </a:pPr>
            <a:r>
              <a:rPr lang="sk-SK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podiel AP na celkovom exporte</a:t>
            </a:r>
          </a:p>
        </p:txBody>
      </p:sp>
      <p:sp>
        <p:nvSpPr>
          <p:cNvPr id="29" name="BlokTextu 28">
            <a:extLst>
              <a:ext uri="{FF2B5EF4-FFF2-40B4-BE49-F238E27FC236}">
                <a16:creationId xmlns:a16="http://schemas.microsoft.com/office/drawing/2014/main" id="{BF1EFBB1-0928-44DF-8F92-93F090CED1A5}"/>
              </a:ext>
            </a:extLst>
          </p:cNvPr>
          <p:cNvSpPr txBox="1"/>
          <p:nvPr/>
        </p:nvSpPr>
        <p:spPr>
          <a:xfrm>
            <a:off x="8844006" y="4546067"/>
            <a:ext cx="2220546" cy="1643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sk-SK" sz="4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49,5% </a:t>
            </a:r>
          </a:p>
          <a:p>
            <a:pPr algn="ctr">
              <a:lnSpc>
                <a:spcPct val="120000"/>
              </a:lnSpc>
            </a:pPr>
            <a:r>
              <a:rPr lang="sk-SK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podiel AP na celkovom priemysle</a:t>
            </a:r>
          </a:p>
        </p:txBody>
      </p:sp>
      <p:sp>
        <p:nvSpPr>
          <p:cNvPr id="30" name="BlokTextu 29">
            <a:extLst>
              <a:ext uri="{FF2B5EF4-FFF2-40B4-BE49-F238E27FC236}">
                <a16:creationId xmlns:a16="http://schemas.microsoft.com/office/drawing/2014/main" id="{F1F2D31F-A90E-4CB9-B81A-2751B58CD3AB}"/>
              </a:ext>
            </a:extLst>
          </p:cNvPr>
          <p:cNvSpPr txBox="1"/>
          <p:nvPr/>
        </p:nvSpPr>
        <p:spPr>
          <a:xfrm>
            <a:off x="10572836" y="6535781"/>
            <a:ext cx="242359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Zdroj: ZAP SR, ŠÚ SR</a:t>
            </a:r>
            <a:endParaRPr lang="en-GB" sz="11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Zaoblený obdĺžnik 32"/>
          <p:cNvSpPr/>
          <p:nvPr/>
        </p:nvSpPr>
        <p:spPr>
          <a:xfrm>
            <a:off x="-6489212" y="7303844"/>
            <a:ext cx="2490518" cy="17740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66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1">
            <a:extLst>
              <a:ext uri="{FF2B5EF4-FFF2-40B4-BE49-F238E27FC236}">
                <a16:creationId xmlns:a16="http://schemas.microsoft.com/office/drawing/2014/main" id="{520363B0-ECF6-477E-B7D8-C58F0C1B95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5959" b="479"/>
          <a:stretch/>
        </p:blipFill>
        <p:spPr bwMode="auto">
          <a:xfrm>
            <a:off x="-4537" y="2474715"/>
            <a:ext cx="12196537" cy="4371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BlokTextu 9">
            <a:extLst>
              <a:ext uri="{FF2B5EF4-FFF2-40B4-BE49-F238E27FC236}">
                <a16:creationId xmlns:a16="http://schemas.microsoft.com/office/drawing/2014/main" id="{141FE252-2409-4956-B728-8D477EA8FA5B}"/>
              </a:ext>
            </a:extLst>
          </p:cNvPr>
          <p:cNvSpPr txBox="1"/>
          <p:nvPr/>
        </p:nvSpPr>
        <p:spPr>
          <a:xfrm>
            <a:off x="447477" y="191414"/>
            <a:ext cx="12190416" cy="20128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sk-SK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Registrácie vozidiel</a:t>
            </a:r>
          </a:p>
          <a:p>
            <a:pPr>
              <a:lnSpc>
                <a:spcPct val="120000"/>
              </a:lnSpc>
            </a:pPr>
            <a:endParaRPr lang="sk-SK" sz="30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sk-SK" sz="3000" spc="-3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Údaje o registráciách vozidiel za rok 2019 v Slovenskej republike</a:t>
            </a:r>
            <a:endParaRPr lang="en-GB" sz="3000" spc="-3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8119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00000000-0008-0000-0700-000003000000}"/>
              </a:ext>
            </a:extLst>
          </p:cNvPr>
          <p:cNvGraphicFramePr>
            <a:graphicFrameLocks/>
          </p:cNvGraphicFramePr>
          <p:nvPr/>
        </p:nvGraphicFramePr>
        <p:xfrm>
          <a:off x="155864" y="1444336"/>
          <a:ext cx="11918372" cy="5413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Obrázok 6">
            <a:extLst>
              <a:ext uri="{FF2B5EF4-FFF2-40B4-BE49-F238E27FC236}">
                <a16:creationId xmlns:a16="http://schemas.microsoft.com/office/drawing/2014/main" id="{D7429DCF-4B5F-438A-8DE7-6BC1042B78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5473" y="-99061"/>
            <a:ext cx="13061373" cy="200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1152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lokTextu 9">
            <a:extLst>
              <a:ext uri="{FF2B5EF4-FFF2-40B4-BE49-F238E27FC236}">
                <a16:creationId xmlns:a16="http://schemas.microsoft.com/office/drawing/2014/main" id="{141FE252-2409-4956-B728-8D477EA8FA5B}"/>
              </a:ext>
            </a:extLst>
          </p:cNvPr>
          <p:cNvSpPr txBox="1"/>
          <p:nvPr/>
        </p:nvSpPr>
        <p:spPr>
          <a:xfrm>
            <a:off x="173182" y="28199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Vývoj</a:t>
            </a:r>
            <a: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registrácií</a:t>
            </a:r>
            <a: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nových</a:t>
            </a:r>
            <a: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vozidiel</a:t>
            </a:r>
            <a: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za</a:t>
            </a:r>
            <a: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roky</a:t>
            </a:r>
            <a: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200</a:t>
            </a:r>
            <a:r>
              <a:rPr lang="sk-SK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9</a:t>
            </a:r>
            <a: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– 201</a:t>
            </a:r>
            <a:r>
              <a:rPr lang="sk-SK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9</a:t>
            </a:r>
            <a: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– </a:t>
            </a:r>
            <a:r>
              <a:rPr lang="en-US" sz="4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Celý</a:t>
            </a:r>
            <a: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trh</a:t>
            </a:r>
            <a: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SR</a:t>
            </a:r>
          </a:p>
        </p:txBody>
      </p:sp>
      <p:graphicFrame>
        <p:nvGraphicFramePr>
          <p:cNvPr id="5" name="Graf 4">
            <a:extLst>
              <a:ext uri="{FF2B5EF4-FFF2-40B4-BE49-F238E27FC236}">
                <a16:creationId xmlns:a16="http://schemas.microsoft.com/office/drawing/2014/main" id="{2AA38807-F000-498D-99D3-6A83CBDF0DC9}"/>
              </a:ext>
            </a:extLst>
          </p:cNvPr>
          <p:cNvGraphicFramePr>
            <a:graphicFrameLocks/>
          </p:cNvGraphicFramePr>
          <p:nvPr/>
        </p:nvGraphicFramePr>
        <p:xfrm>
          <a:off x="0" y="1787236"/>
          <a:ext cx="12053455" cy="5070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7000610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276</TotalTime>
  <Words>1877</Words>
  <Application>Microsoft Office PowerPoint</Application>
  <PresentationFormat>Širokouhlá</PresentationFormat>
  <Paragraphs>499</Paragraphs>
  <Slides>31</Slides>
  <Notes>1</Notes>
  <HiddenSlides>0</HiddenSlides>
  <MMClips>0</MMClips>
  <ScaleCrop>false</ScaleCrop>
  <HeadingPairs>
    <vt:vector size="8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2</vt:i4>
      </vt:variant>
      <vt:variant>
        <vt:lpstr>Vložené servery OLE</vt:lpstr>
      </vt:variant>
      <vt:variant>
        <vt:i4>1</vt:i4>
      </vt:variant>
      <vt:variant>
        <vt:lpstr>Nadpisy snímok</vt:lpstr>
      </vt:variant>
      <vt:variant>
        <vt:i4>31</vt:i4>
      </vt:variant>
    </vt:vector>
  </HeadingPairs>
  <TitlesOfParts>
    <vt:vector size="37" baseType="lpstr">
      <vt:lpstr>Arial</vt:lpstr>
      <vt:lpstr>Calibri</vt:lpstr>
      <vt:lpstr>Calibri Light</vt:lpstr>
      <vt:lpstr>Motív Office</vt:lpstr>
      <vt:lpstr>1_Motív Office</vt:lpstr>
      <vt:lpstr>think-cell Slide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Marusak</dc:creator>
  <cp:lastModifiedBy>Jaroslav Holeček</cp:lastModifiedBy>
  <cp:revision>961</cp:revision>
  <cp:lastPrinted>2020-01-08T15:09:33Z</cp:lastPrinted>
  <dcterms:created xsi:type="dcterms:W3CDTF">2013-02-25T07:37:00Z</dcterms:created>
  <dcterms:modified xsi:type="dcterms:W3CDTF">2020-05-04T14:00:00Z</dcterms:modified>
</cp:coreProperties>
</file>