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5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C5636-E452-475A-9872-9A2A03FD40A4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7F24-A3C4-447E-960B-3928B6CC50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31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Puška mala 1,2m, vážila 4,5kg. Nádoba na vzduch bola odnímateľná a tvorila zadnú časť pažby. Projektily bol cal .51 (13mm) olovené gule, uložené v tubusovom zásobníku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A7F24-A3C4-447E-960B-3928B6CC50A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76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A7F24-A3C4-447E-960B-3928B6CC50A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811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EC953-F809-CD79-52ED-4A31C9FC5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454165-2338-7DFD-2EDC-F01019851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CC931A0-FED8-047D-C20E-7EBD0CF5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8CD9CE-4BCD-3058-A5F3-D291AC9F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B074D90-CA24-AD63-028A-A04A3A75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5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E5E78-976B-00E5-D191-82C47854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F546DD7-E9F5-0005-6484-B2444A357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C8B1D20-6676-765A-BCA9-6BB9E8D0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DB4054-1CE3-9D1D-C6EF-741A9CD7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18DA69F-34E2-1C4E-ADB8-45B2D42A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96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6B7B6A4-2883-F9F8-42EE-544FAA7D3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B4D23F5-82FB-D53A-4EB5-89B0BA3CF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735D8DC-80BC-C779-6A3B-C3664CE6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B2BA4A-D559-7483-1947-FECEBD9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79131C-22CC-1FB3-659C-45CB8B1E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83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BE7C0-AA96-4CDA-D71D-447EB837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96ABBD-880B-729D-62B4-DD970C665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3F2D9D5-32CB-2AB2-6A05-3E15B9C6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E9C8446-014D-AE9E-500A-DB38DDF6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E550687-9B6C-D7ED-2671-9EAB7A98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17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BD10D-C2E4-E806-F553-7579032B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57EE3A-2E32-24BE-1A6E-1026C0BCC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0D6C04A-BF7B-B492-B94A-E6F0DA44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AB31EA7-55DA-9221-9575-4912F9B3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5B9938C-D95C-D046-33E8-27F0F600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12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B9EB4-AE3F-C864-75E3-9C578B6A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8320A4-EE56-607B-DF48-2B3C39EF3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7123C06-AFAD-5462-083D-D4BC95170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D4D90CB-E13A-48CA-5C64-A95F9141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AE077B1-8BD8-AADC-FF48-0E482E12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4FEC4C2-8A5C-342B-733B-15905EE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155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27C4C-0045-33A7-25BE-F858DE64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44D6DA-D630-594E-A5C6-15A02B5A6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47C057D-B33F-E53D-4F39-25BD8170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1ACF81-0E87-E507-E7AD-DF06D9459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33D23EC-5095-7E0F-8544-AEE9F161A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4C1C7F2-C35D-E4C7-5563-18C489CE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71A44CC-FA11-1E6C-4EAD-6D9AFE45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7B74351-C61F-317D-C962-C4C1123F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62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ECC50-ED9A-C161-EDCF-67198556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9B9631D-ED2D-738B-7931-AD64BF20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E79BB37-77FD-D616-EE83-AB97A5BD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251BA87-C1D9-DFBF-EDED-743094A2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089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86B209A-E74E-FF40-1666-65444262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D88345F-A928-BEB8-2D36-0ACC68CD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84334DB-05CD-4AC1-19D8-9C14F6C6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4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ABC44-0EA4-056E-7503-BC398F3E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24507B-9FD5-8D17-F7EC-F703211F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ECDEDF-B866-CB03-E130-1E1F54B3B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2E6966A-D26B-56BF-631C-5EE5BC00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F2237D8-BF57-29B6-CC6E-EB42B287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24187E4-CB80-71CB-09F0-4C7DCC7B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7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9E5AB-F6AD-7E49-E1FE-CD851024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6053BC5-5AE7-09E4-F9ED-D5AA6559C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199895-C016-B960-5150-DBB1693BA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B4132CF-C291-A3A7-2686-57852046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44A87D1-FF05-5BC4-B34A-DE5D5D84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93BC05E-E9D2-F2A1-0838-ECFC7317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586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063BF37-C8C5-5DBB-D53F-42BB834B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F0F402-28AB-1C79-48AA-DC1340182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BD3FBFE-BE73-3B81-CCD6-F20B50FF1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9B0F-4174-49A4-80DD-B57C246F144A}" type="datetimeFigureOut">
              <a:rPr lang="sk-SK" smtClean="0"/>
              <a:t>10. 5. 2022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A613B54-9518-0617-F8BE-0305D994B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2953A41-984F-DF4A-2D5F-35F6E2EB7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3B40-D29B-424C-AC64-8EE1012F5D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30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vrustkammar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rávnik, vonkajšie, zbraň, osoba&#10;&#10;Automaticky generovaný popis">
            <a:extLst>
              <a:ext uri="{FF2B5EF4-FFF2-40B4-BE49-F238E27FC236}">
                <a16:creationId xmlns:a16="http://schemas.microsoft.com/office/drawing/2014/main" id="{3FEDFF5E-2160-2D86-901A-EAFAE9E9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" b="1957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859A65-4E84-81AD-4283-C4C4F3696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3509" y="2990372"/>
            <a:ext cx="4258491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6600" b="1" dirty="0">
                <a:solidFill>
                  <a:srgbClr val="FFFFFF"/>
                </a:solidFill>
              </a:rPr>
              <a:t>Vzduchovky</a:t>
            </a:r>
          </a:p>
        </p:txBody>
      </p:sp>
    </p:spTree>
    <p:extLst>
      <p:ext uri="{BB962C8B-B14F-4D97-AF65-F5344CB8AC3E}">
        <p14:creationId xmlns:p14="http://schemas.microsoft.com/office/powerpoint/2010/main" val="345239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 err="1"/>
              <a:t>Gas</a:t>
            </a:r>
            <a:r>
              <a:rPr lang="sk-SK" sz="4000" b="1" dirty="0"/>
              <a:t> </a:t>
            </a:r>
            <a:r>
              <a:rPr lang="sk-SK" sz="4000" b="1" dirty="0" err="1"/>
              <a:t>spring</a:t>
            </a:r>
            <a:r>
              <a:rPr lang="sk-SK" sz="4000" b="1" dirty="0"/>
              <a:t> vzduchovky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Princíp streľby využíva silu stlačeného inertného plynu tlačiaceho na piest, nahrádza strunu u predošlého typu. </a:t>
            </a:r>
          </a:p>
          <a:p>
            <a:r>
              <a:rPr lang="sk-SK" sz="2400" b="1" dirty="0"/>
              <a:t>Výhody</a:t>
            </a:r>
            <a:r>
              <a:rPr lang="sk-SK" sz="2400" dirty="0"/>
              <a:t>: vzduchovku môžem nechať natiahnutú na veľmi dlhý čas bez rizika straty výkonu (únava pružiny), menší spätný ráz, vyššia presnosť, stabilný výkon pri nízkych teplotách </a:t>
            </a:r>
          </a:p>
          <a:p>
            <a:r>
              <a:rPr lang="sk-SK" sz="2400" b="1" dirty="0"/>
              <a:t>Nevýhody</a:t>
            </a:r>
            <a:r>
              <a:rPr lang="sk-SK" sz="2400" dirty="0"/>
              <a:t> – vysoké nároky na presnosť výroby a vyššia cena</a:t>
            </a:r>
          </a:p>
        </p:txBody>
      </p:sp>
      <p:pic>
        <p:nvPicPr>
          <p:cNvPr id="6" name="Obrázok 5" descr="Obrázok, na ktorom je zbraň&#10;&#10;Automaticky generovaný popis">
            <a:extLst>
              <a:ext uri="{FF2B5EF4-FFF2-40B4-BE49-F238E27FC236}">
                <a16:creationId xmlns:a16="http://schemas.microsoft.com/office/drawing/2014/main" id="{BF6F8370-CE7A-DDDB-FFDB-67652638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2884"/>
          <a:stretch/>
        </p:blipFill>
        <p:spPr>
          <a:xfrm>
            <a:off x="942038" y="3814354"/>
            <a:ext cx="4534141" cy="2678521"/>
          </a:xfrm>
          <a:prstGeom prst="rect">
            <a:avLst/>
          </a:prstGeom>
        </p:spPr>
      </p:pic>
      <p:pic>
        <p:nvPicPr>
          <p:cNvPr id="8" name="Obrázok 7" descr="Obrázok, na ktorom je trávnik, vonkajšie, osoba, chlapec&#10;&#10;Automaticky generovaný popis">
            <a:extLst>
              <a:ext uri="{FF2B5EF4-FFF2-40B4-BE49-F238E27FC236}">
                <a16:creationId xmlns:a16="http://schemas.microsoft.com/office/drawing/2014/main" id="{500B150D-21D4-66F4-FED1-40D91F10F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9897"/>
          <a:stretch/>
        </p:blipFill>
        <p:spPr>
          <a:xfrm>
            <a:off x="6436723" y="3705463"/>
            <a:ext cx="3956533" cy="27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9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Pneumatické vzduchovky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Na pohon projektilu využívajú stlačený vzduch – ktorý je uložený vo vzduchovej komore a pri výstrele je ventilom prepustený do hlavne.</a:t>
            </a:r>
          </a:p>
          <a:p>
            <a:r>
              <a:rPr lang="sk-SK" sz="2400" dirty="0"/>
              <a:t>Stláčanie vzduchu sa robí pumpou vstavanou do zbrane a sila výstrelu sa reguluje počtom zapumpovaní. </a:t>
            </a:r>
          </a:p>
          <a:p>
            <a:r>
              <a:rPr lang="sk-SK" sz="2400" dirty="0"/>
              <a:t>V rokoch 1970 až 1990 sa využívali v súťažnej streľbe na 10m </a:t>
            </a:r>
          </a:p>
          <a:p>
            <a:r>
              <a:rPr lang="sk-SK" sz="2400" b="1" dirty="0"/>
              <a:t>Výhody</a:t>
            </a:r>
            <a:r>
              <a:rPr lang="sk-SK" sz="2400" dirty="0"/>
              <a:t>: takmer žiadny spätný ráz, vysoká presnosť, pomerne jednoduchá obsluha a údržba, nízka cena</a:t>
            </a:r>
          </a:p>
          <a:p>
            <a:endParaRPr lang="sk-SK" sz="2400" dirty="0"/>
          </a:p>
        </p:txBody>
      </p:sp>
      <p:pic>
        <p:nvPicPr>
          <p:cNvPr id="5" name="Obrázok 4" descr="Obrázok, na ktorom je zbraň&#10;&#10;Automaticky generovaný popis">
            <a:extLst>
              <a:ext uri="{FF2B5EF4-FFF2-40B4-BE49-F238E27FC236}">
                <a16:creationId xmlns:a16="http://schemas.microsoft.com/office/drawing/2014/main" id="{11067B19-F90E-A7BA-DC23-34EA4EDE5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08800"/>
            <a:ext cx="4881993" cy="2284075"/>
          </a:xfrm>
          <a:prstGeom prst="rect">
            <a:avLst/>
          </a:prstGeom>
        </p:spPr>
      </p:pic>
      <p:pic>
        <p:nvPicPr>
          <p:cNvPr id="7" name="Obrázok 6" descr="Obrázok, na ktorom je zbraň&#10;&#10;Automaticky generovaný popis">
            <a:extLst>
              <a:ext uri="{FF2B5EF4-FFF2-40B4-BE49-F238E27FC236}">
                <a16:creationId xmlns:a16="http://schemas.microsoft.com/office/drawing/2014/main" id="{5B4C21A5-8A7A-3F32-5B85-AECB1019B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98847"/>
            <a:ext cx="5718469" cy="31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B6CDFC61-CF2D-11DC-B792-8BD882F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7"/>
          <a:stretch/>
        </p:blipFill>
        <p:spPr>
          <a:xfrm>
            <a:off x="5624685" y="4794068"/>
            <a:ext cx="6080860" cy="185492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PCP vzduchovky (</a:t>
            </a:r>
            <a:r>
              <a:rPr lang="sk-SK" sz="4000" b="1" dirty="0" err="1"/>
              <a:t>precharged</a:t>
            </a:r>
            <a:r>
              <a:rPr lang="sk-SK" sz="4000" b="1" dirty="0"/>
              <a:t> </a:t>
            </a:r>
            <a:r>
              <a:rPr lang="sk-SK" sz="4000" b="1" dirty="0" err="1"/>
              <a:t>pneumatic</a:t>
            </a:r>
            <a:r>
              <a:rPr lang="sk-SK" sz="4000" b="1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Pohon projektilu zabezpečuje stlačený vzduch rovnako ako pri pneumatických zbraniach, rozdiel je však v tom, že vzduch je v zásobníku (tzv. vzdušník), ktorý má väčší objem a umožňuje používať vyšší tlak (až do 300 Bar.)</a:t>
            </a:r>
          </a:p>
          <a:p>
            <a:r>
              <a:rPr lang="sk-SK" sz="2400" dirty="0"/>
              <a:t>Pri výstrele udiera kladivko na ventil vzdušníku, ktorý prepúšťa určité množstvo stlačeného vzduchu do hlavne.  Podľa </a:t>
            </a:r>
            <a:r>
              <a:rPr lang="sk-SK" sz="2400" b="1" dirty="0"/>
              <a:t>typu ventilu</a:t>
            </a:r>
            <a:r>
              <a:rPr lang="sk-SK" sz="2400" dirty="0"/>
              <a:t> delíme PCP vzduchovky</a:t>
            </a:r>
            <a:r>
              <a:rPr lang="sk-SK" sz="2400" b="1" dirty="0"/>
              <a:t> </a:t>
            </a:r>
            <a:r>
              <a:rPr lang="sk-SK" sz="2400" dirty="0"/>
              <a:t>na </a:t>
            </a:r>
            <a:r>
              <a:rPr lang="sk-SK" sz="2400" b="1" dirty="0"/>
              <a:t>regulované</a:t>
            </a:r>
            <a:r>
              <a:rPr lang="sk-SK" sz="2400" dirty="0"/>
              <a:t> a </a:t>
            </a:r>
            <a:r>
              <a:rPr lang="sk-SK" sz="2400" b="1" dirty="0"/>
              <a:t>neregulované</a:t>
            </a:r>
          </a:p>
          <a:p>
            <a:r>
              <a:rPr lang="sk-SK" sz="2400" dirty="0"/>
              <a:t>Zásobník na vzduch sa plní </a:t>
            </a:r>
            <a:r>
              <a:rPr lang="sk-SK" sz="2400" b="1" dirty="0" err="1"/>
              <a:t>vysokotlakou</a:t>
            </a:r>
            <a:r>
              <a:rPr lang="sk-SK" sz="2400" b="1" dirty="0"/>
              <a:t> ručnou pumpou</a:t>
            </a:r>
            <a:r>
              <a:rPr lang="sk-SK" sz="2400" dirty="0"/>
              <a:t> alebo </a:t>
            </a:r>
            <a:r>
              <a:rPr lang="sk-SK" sz="2400" b="1" dirty="0"/>
              <a:t>prepúšťaním stlačeného vzduchu z tlakovej </a:t>
            </a:r>
            <a:r>
              <a:rPr lang="sk-SK" sz="2400" b="1" dirty="0" err="1"/>
              <a:t>flaše</a:t>
            </a:r>
            <a:r>
              <a:rPr lang="sk-SK" sz="2400" dirty="0"/>
              <a:t> napr. potápačská fľaša.</a:t>
            </a:r>
          </a:p>
          <a:p>
            <a:r>
              <a:rPr lang="sk-SK" sz="2400" dirty="0"/>
              <a:t>Kvôli potrebe </a:t>
            </a:r>
            <a:r>
              <a:rPr lang="sk-SK" sz="2400" dirty="0" err="1"/>
              <a:t>vysokotlakých</a:t>
            </a:r>
            <a:r>
              <a:rPr lang="sk-SK" sz="2400" dirty="0"/>
              <a:t> vzdušníkov a plniacich zariadení sa obstarávacia cena pohybuje vysoko nad inými typmi vzduchoviek. </a:t>
            </a:r>
          </a:p>
        </p:txBody>
      </p:sp>
      <p:pic>
        <p:nvPicPr>
          <p:cNvPr id="7" name="Obrázok 6" descr="Obrázok, na ktorom je zbraň&#10;&#10;Automaticky generovaný popis">
            <a:extLst>
              <a:ext uri="{FF2B5EF4-FFF2-40B4-BE49-F238E27FC236}">
                <a16:creationId xmlns:a16="http://schemas.microsoft.com/office/drawing/2014/main" id="{3B0A49A9-75E9-EDE9-33D6-8A97F2CD9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4" b="29144"/>
          <a:stretch/>
        </p:blipFill>
        <p:spPr>
          <a:xfrm>
            <a:off x="838200" y="5146765"/>
            <a:ext cx="4585285" cy="13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PCP vzduchovky (</a:t>
            </a:r>
            <a:r>
              <a:rPr lang="sk-SK" sz="4000" b="1" dirty="0" err="1"/>
              <a:t>precharged</a:t>
            </a:r>
            <a:r>
              <a:rPr lang="sk-SK" sz="4000" b="1" dirty="0"/>
              <a:t> </a:t>
            </a:r>
            <a:r>
              <a:rPr lang="sk-SK" sz="4000" b="1" dirty="0" err="1"/>
              <a:t>pneumatic</a:t>
            </a:r>
            <a:r>
              <a:rPr lang="sk-SK" sz="4000" b="1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b="1" dirty="0"/>
              <a:t>Výhody:</a:t>
            </a:r>
            <a:r>
              <a:rPr lang="sk-SK" sz="2400" dirty="0"/>
              <a:t> vysoká presnosť a pohodlnosť streľby bez pridanej námahy, vysoký počet výstrelov na jedno naplnenie (v závislosti od nastavenia výkonu zbrane a veľkosti vzdušníka), široká škála zbraní a možnosť regulácie výkonu. </a:t>
            </a:r>
          </a:p>
          <a:p>
            <a:r>
              <a:rPr lang="sk-SK" sz="2400" b="1" dirty="0"/>
              <a:t>Nevýhody: </a:t>
            </a:r>
            <a:r>
              <a:rPr lang="sk-SK" sz="2400" dirty="0"/>
              <a:t>vysoká obstarávacia cena, potreba ďalšieho príslušenstva, servis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E433968-E508-3ECB-F6C6-8E3E7681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31" y="3429000"/>
            <a:ext cx="5744765" cy="3063875"/>
          </a:xfrm>
          <a:prstGeom prst="rect">
            <a:avLst/>
          </a:prstGeom>
        </p:spPr>
      </p:pic>
      <p:pic>
        <p:nvPicPr>
          <p:cNvPr id="7" name="Obrázok 6" descr="Obrázok, na ktorom je zbraň&#10;&#10;Automaticky generovaný popis">
            <a:extLst>
              <a:ext uri="{FF2B5EF4-FFF2-40B4-BE49-F238E27FC236}">
                <a16:creationId xmlns:a16="http://schemas.microsoft.com/office/drawing/2014/main" id="{B6A09F72-8408-6778-743C-05442773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2851596"/>
            <a:ext cx="3895453" cy="2187719"/>
          </a:xfrm>
          <a:prstGeom prst="rect">
            <a:avLst/>
          </a:prstGeom>
        </p:spPr>
      </p:pic>
      <p:pic>
        <p:nvPicPr>
          <p:cNvPr id="9" name="Obrázok 8" descr="Obrázok, na ktorom je zbraň&#10;&#10;Automaticky generovaný popis">
            <a:extLst>
              <a:ext uri="{FF2B5EF4-FFF2-40B4-BE49-F238E27FC236}">
                <a16:creationId xmlns:a16="http://schemas.microsoft.com/office/drawing/2014/main" id="{FCB64FFE-86A4-1903-73B9-CB33CA877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4686245"/>
            <a:ext cx="5615396" cy="20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Plynové vzduchovky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000" dirty="0"/>
              <a:t>Na pohon projektilu sa využíva stlačený plyn z nádobky vloženej do zbrane najčastejšie CO2 bombičky, ktorý po častiach uniká údermi kladivka na prepúšťací ventil. </a:t>
            </a:r>
          </a:p>
          <a:p>
            <a:r>
              <a:rPr lang="sk-SK" sz="2000" b="1" dirty="0"/>
              <a:t>Výhody:</a:t>
            </a:r>
            <a:r>
              <a:rPr lang="sk-SK" sz="2000" dirty="0"/>
              <a:t> ako pri PCP, zbraň netreba naťahovať, jednoduchá streľba, možnosť strieľať aj v režime </a:t>
            </a:r>
            <a:r>
              <a:rPr lang="sk-SK" sz="2000" dirty="0" err="1"/>
              <a:t>semi</a:t>
            </a:r>
            <a:r>
              <a:rPr lang="sk-SK" sz="2000" dirty="0"/>
              <a:t>-auto, nízka obstarávania cena, realistický vzhľad</a:t>
            </a:r>
          </a:p>
          <a:p>
            <a:r>
              <a:rPr lang="sk-SK" sz="2000" b="1" dirty="0"/>
              <a:t>Nevýhody</a:t>
            </a:r>
            <a:r>
              <a:rPr lang="sk-SK" sz="2000" dirty="0"/>
              <a:t>: pomerne vysoká cena bombičiek, ktoré sa nedajú plniť, potenciálne nestabilný výkon pri rýchlej streľbe (ochladzovanie bombičky a zmena rýchlosti splyňovania CO2), nízka presnosť pri použití brokov (BB).</a:t>
            </a:r>
          </a:p>
        </p:txBody>
      </p:sp>
      <p:pic>
        <p:nvPicPr>
          <p:cNvPr id="5" name="Obrázok 4" descr="Obrázok, na ktorom je zbraň, vnútri&#10;&#10;Automaticky generovaný popis">
            <a:extLst>
              <a:ext uri="{FF2B5EF4-FFF2-40B4-BE49-F238E27FC236}">
                <a16:creationId xmlns:a16="http://schemas.microsoft.com/office/drawing/2014/main" id="{00E04CF6-E306-79BF-CF44-177B121F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58" y="3429000"/>
            <a:ext cx="3437542" cy="3082834"/>
          </a:xfrm>
          <a:prstGeom prst="rect">
            <a:avLst/>
          </a:prstGeom>
        </p:spPr>
      </p:pic>
      <p:pic>
        <p:nvPicPr>
          <p:cNvPr id="7" name="Obrázok 6" descr="Obrázok, na ktorom je zbraň&#10;&#10;Automaticky generovaný popis">
            <a:extLst>
              <a:ext uri="{FF2B5EF4-FFF2-40B4-BE49-F238E27FC236}">
                <a16:creationId xmlns:a16="http://schemas.microsoft.com/office/drawing/2014/main" id="{B2E5970E-E114-3200-D289-72BA39A65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2" b="10286"/>
          <a:stretch/>
        </p:blipFill>
        <p:spPr>
          <a:xfrm>
            <a:off x="838200" y="3838551"/>
            <a:ext cx="5895702" cy="28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Strelivo a kalibre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Vzduchovky sa rovnako ako palné zbrane vyrábajú v rôznych kalibroch</a:t>
            </a:r>
          </a:p>
          <a:p>
            <a:r>
              <a:rPr lang="sk-SK" sz="2400" dirty="0"/>
              <a:t>Najčastejšie sú projektily vyrábané z </a:t>
            </a:r>
            <a:r>
              <a:rPr lang="sk-SK" sz="2400" b="1" dirty="0"/>
              <a:t>olova</a:t>
            </a:r>
            <a:r>
              <a:rPr lang="sk-SK" sz="2400" dirty="0"/>
              <a:t> (vzhľadom na jeho toxicitu pre organizmy sa postupne nahrádza bezolovnatými variantmi. </a:t>
            </a:r>
          </a:p>
          <a:p>
            <a:r>
              <a:rPr lang="sk-SK" sz="2400" dirty="0"/>
              <a:t>Bežne používané kalibre</a:t>
            </a:r>
          </a:p>
          <a:p>
            <a:pPr lvl="1"/>
            <a:r>
              <a:rPr lang="sk-SK" sz="2000" dirty="0"/>
              <a:t> </a:t>
            </a:r>
            <a:r>
              <a:rPr lang="sk-SK" sz="2000" b="1" dirty="0"/>
              <a:t>.177 </a:t>
            </a:r>
            <a:r>
              <a:rPr lang="sk-SK" sz="2000" dirty="0"/>
              <a:t>(4,5mm) – najpoužívanejší vzduchovkový kaliber na svete, je štandardom na medzinárodných súťažiach ISSF na 10m. Výhodné balistické parametre, používa sa aj na lov drobnej zveri a škodcov. </a:t>
            </a:r>
          </a:p>
          <a:p>
            <a:pPr lvl="1"/>
            <a:r>
              <a:rPr lang="sk-SK" sz="2000" b="1" dirty="0"/>
              <a:t>.22 </a:t>
            </a:r>
            <a:r>
              <a:rPr lang="sk-SK" sz="2000" dirty="0"/>
              <a:t>(5,5mm) – veľmi populárny a celosvetovo asi najrozšírenejší na lov drobnej zveri a škodcov, taktiež aj pre súťažnú streľbu mimo ISSF, </a:t>
            </a:r>
            <a:r>
              <a:rPr lang="sk-SK" sz="2000" dirty="0" err="1"/>
              <a:t>tj</a:t>
            </a:r>
            <a:r>
              <a:rPr lang="sk-SK" sz="2000" dirty="0"/>
              <a:t>. FT, HFT a </a:t>
            </a:r>
            <a:r>
              <a:rPr lang="sk-SK" sz="2000" dirty="0" err="1"/>
              <a:t>Benchrest</a:t>
            </a:r>
            <a:r>
              <a:rPr lang="sk-SK" sz="2000" dirty="0"/>
              <a:t>.</a:t>
            </a:r>
          </a:p>
          <a:p>
            <a:r>
              <a:rPr lang="sk-SK" sz="2400" dirty="0"/>
              <a:t>Menej rozšírené kalibre: </a:t>
            </a:r>
          </a:p>
          <a:p>
            <a:pPr lvl="1"/>
            <a:r>
              <a:rPr lang="sk-SK" sz="2000" b="1" dirty="0"/>
              <a:t>.20 </a:t>
            </a:r>
            <a:r>
              <a:rPr lang="sk-SK" sz="2000" dirty="0"/>
              <a:t>(5mm), </a:t>
            </a:r>
            <a:r>
              <a:rPr lang="sk-SK" sz="2000" b="1" dirty="0"/>
              <a:t>.25 </a:t>
            </a:r>
            <a:r>
              <a:rPr lang="sk-SK" sz="2000" dirty="0"/>
              <a:t>(6,35mm), </a:t>
            </a:r>
            <a:r>
              <a:rPr lang="sk-SK" sz="2000" b="1" dirty="0"/>
              <a:t>.30 </a:t>
            </a:r>
            <a:r>
              <a:rPr lang="sk-SK" sz="2000" dirty="0"/>
              <a:t>(7,62mm) až po </a:t>
            </a:r>
            <a:r>
              <a:rPr lang="sk-SK" sz="2000" b="1" dirty="0"/>
              <a:t>.87 </a:t>
            </a:r>
            <a:r>
              <a:rPr lang="sk-SK" sz="2000" dirty="0"/>
              <a:t>(22,1mm) </a:t>
            </a:r>
          </a:p>
        </p:txBody>
      </p:sp>
    </p:spTree>
    <p:extLst>
      <p:ext uri="{BB962C8B-B14F-4D97-AF65-F5344CB8AC3E}">
        <p14:creationId xmlns:p14="http://schemas.microsoft.com/office/powerpoint/2010/main" val="342689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nútri, kov, striebro, obsahujúce&#10;&#10;Automaticky generovaný popis">
            <a:extLst>
              <a:ext uri="{FF2B5EF4-FFF2-40B4-BE49-F238E27FC236}">
                <a16:creationId xmlns:a16="http://schemas.microsoft.com/office/drawing/2014/main" id="{3AE74730-3BCC-90CA-D648-9BC80C94E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3495663"/>
            <a:ext cx="3805498" cy="26812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Diabolky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Všeobecne najpoužívanejší typ projektilu do vzduchových zbraní, prevažne vyrábaný z olova a prímesí na dosiahnutie vhodných vlastností.</a:t>
            </a:r>
          </a:p>
          <a:p>
            <a:r>
              <a:rPr lang="sk-SK" sz="2400" dirty="0"/>
              <a:t>Má podobné stabilizačné vlastnosti ako bedmintonový košík – je stabilizovaný aerodynamickým odporom.</a:t>
            </a:r>
          </a:p>
          <a:p>
            <a:r>
              <a:rPr lang="sk-SK" sz="2400" dirty="0"/>
              <a:t>Dizajn diaboliek ich predurčuje na </a:t>
            </a:r>
            <a:r>
              <a:rPr lang="sk-SK" sz="2400" b="1" dirty="0"/>
              <a:t>podzvukové </a:t>
            </a:r>
            <a:r>
              <a:rPr lang="sk-SK" sz="2400" b="1" dirty="0" err="1"/>
              <a:t>úsťové</a:t>
            </a:r>
            <a:r>
              <a:rPr lang="sk-SK" sz="2400" b="1" dirty="0"/>
              <a:t> rýchlosti (270-300m/s) </a:t>
            </a:r>
            <a:r>
              <a:rPr lang="sk-SK" sz="2000" i="1" dirty="0"/>
              <a:t>*rýchlosť zvuku - 343 m/s (pri prekročení dochádza k nestabilnému letu)</a:t>
            </a:r>
          </a:p>
          <a:p>
            <a:r>
              <a:rPr lang="sk-SK" sz="2400" dirty="0"/>
              <a:t>Majú nízky odpor v hlavni a dobre tesnia vďaka </a:t>
            </a:r>
            <a:br>
              <a:rPr lang="sk-SK" sz="2400" dirty="0"/>
            </a:br>
            <a:r>
              <a:rPr lang="sk-SK" sz="2400" dirty="0"/>
              <a:t>pružnej sukničke, ktorá sa vplyvom tlaku vzduchu</a:t>
            </a:r>
            <a:br>
              <a:rPr lang="sk-SK" sz="2400" dirty="0"/>
            </a:br>
            <a:r>
              <a:rPr lang="sk-SK" sz="2400" dirty="0"/>
              <a:t>pritlačí k vývrtu hlavne.</a:t>
            </a:r>
          </a:p>
          <a:p>
            <a:endParaRPr lang="sk-SK" sz="2000" dirty="0"/>
          </a:p>
        </p:txBody>
      </p:sp>
      <p:pic>
        <p:nvPicPr>
          <p:cNvPr id="7" name="Obrázok 6" descr="Obrázok, na ktorom je skrutka&#10;&#10;Automaticky generovaný popis">
            <a:extLst>
              <a:ext uri="{FF2B5EF4-FFF2-40B4-BE49-F238E27FC236}">
                <a16:creationId xmlns:a16="http://schemas.microsoft.com/office/drawing/2014/main" id="{44345644-0CCE-8B7B-A7F2-5CF197FCD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6" b="37158"/>
          <a:stretch/>
        </p:blipFill>
        <p:spPr>
          <a:xfrm>
            <a:off x="838199" y="4990011"/>
            <a:ext cx="6087985" cy="15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7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 err="1"/>
              <a:t>Slug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Projektil tvarom pripomínajúci bežný projektil do palných zbraní</a:t>
            </a:r>
          </a:p>
          <a:p>
            <a:r>
              <a:rPr lang="sk-SK" sz="2400" dirty="0"/>
              <a:t>Keďže moderné technológie umožňujú vzduchovkám dosahovať vysoký výkon a tým pádom vysoké </a:t>
            </a:r>
            <a:r>
              <a:rPr lang="sk-SK" sz="2400" dirty="0" err="1"/>
              <a:t>úsťové</a:t>
            </a:r>
            <a:r>
              <a:rPr lang="sk-SK" sz="2400" dirty="0"/>
              <a:t> rýchlosti vhodné pre </a:t>
            </a:r>
            <a:r>
              <a:rPr lang="sk-SK" sz="2400" dirty="0" err="1"/>
              <a:t>slug</a:t>
            </a:r>
            <a:r>
              <a:rPr lang="sk-SK" sz="2400" dirty="0"/>
              <a:t> (300+ m/s). V legálnych medziach výkonu v SR do 17J sú však nepoužiteľné.  </a:t>
            </a:r>
          </a:p>
          <a:p>
            <a:r>
              <a:rPr lang="sk-SK" sz="2400" dirty="0"/>
              <a:t>Oproti diabolkám majú nižší balistický koeficient a lepšie balistické vlastnosti na dlhšie vzdialenosti – výrazne predlžujú účinný dostrel až na vzdialenosti 200+m</a:t>
            </a: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88850611-1455-DDF8-E4CD-1825432C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67"/>
          <a:stretch/>
        </p:blipFill>
        <p:spPr>
          <a:xfrm>
            <a:off x="838200" y="4284600"/>
            <a:ext cx="10515600" cy="22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stroj&#10;&#10;Automaticky generovaný popis">
            <a:extLst>
              <a:ext uri="{FF2B5EF4-FFF2-40B4-BE49-F238E27FC236}">
                <a16:creationId xmlns:a16="http://schemas.microsoft.com/office/drawing/2014/main" id="{0A532639-2625-B4EE-A33E-9C0164CB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35" y="4000500"/>
            <a:ext cx="2857500" cy="2857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BB a iné typy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b="1" dirty="0"/>
              <a:t>BB</a:t>
            </a:r>
            <a:r>
              <a:rPr lang="sk-SK" sz="2400" dirty="0"/>
              <a:t> (</a:t>
            </a:r>
            <a:r>
              <a:rPr lang="sk-SK" sz="2400" i="1" dirty="0" err="1"/>
              <a:t>Ball</a:t>
            </a:r>
            <a:r>
              <a:rPr lang="sk-SK" sz="2400" i="1" dirty="0"/>
              <a:t> </a:t>
            </a:r>
            <a:r>
              <a:rPr lang="sk-SK" sz="2400" i="1" dirty="0" err="1"/>
              <a:t>Bearing</a:t>
            </a:r>
            <a:r>
              <a:rPr lang="sk-SK" sz="2400" i="1" dirty="0"/>
              <a:t>) -</a:t>
            </a:r>
            <a:r>
              <a:rPr lang="sk-SK" sz="2400" dirty="0"/>
              <a:t> </a:t>
            </a:r>
            <a:r>
              <a:rPr lang="sk-SK" sz="2400" dirty="0" err="1"/>
              <a:t>najzákladnejší</a:t>
            </a:r>
            <a:r>
              <a:rPr lang="sk-SK" sz="2400" dirty="0"/>
              <a:t> typ streliva pre vzduchovky, zväčša kaliber .177. Vyrobené z ocele, medi, olova či iného materiálu. Kvôli ich tvaru nie sú vhodné na presnú streľbu na dlhšie vzdialenosti. </a:t>
            </a:r>
          </a:p>
          <a:p>
            <a:r>
              <a:rPr lang="sk-SK" sz="2400" dirty="0"/>
              <a:t>Masovo používané hlavne v USA so vzduchovkami </a:t>
            </a:r>
            <a:r>
              <a:rPr lang="sk-SK" sz="2400" dirty="0" err="1"/>
              <a:t>Daisy</a:t>
            </a:r>
            <a:r>
              <a:rPr lang="sk-SK" sz="2400" dirty="0"/>
              <a:t> tzv. </a:t>
            </a:r>
            <a:r>
              <a:rPr lang="sk-SK" sz="2400" i="1" dirty="0"/>
              <a:t>BB </a:t>
            </a:r>
            <a:r>
              <a:rPr lang="sk-SK" sz="2400" i="1" dirty="0" err="1"/>
              <a:t>guns</a:t>
            </a:r>
            <a:r>
              <a:rPr lang="sk-SK" sz="2400" dirty="0"/>
              <a:t>. </a:t>
            </a:r>
          </a:p>
          <a:p>
            <a:r>
              <a:rPr lang="sk-SK" sz="2400" dirty="0"/>
              <a:t>Používajú sa hlavne na </a:t>
            </a:r>
            <a:r>
              <a:rPr lang="sk-SK" sz="2400" dirty="0" err="1"/>
              <a:t>plinking</a:t>
            </a:r>
            <a:r>
              <a:rPr lang="sk-SK" sz="2400" dirty="0"/>
              <a:t>, </a:t>
            </a:r>
            <a:r>
              <a:rPr lang="sk-SK" sz="2400" dirty="0" err="1"/>
              <a:t>indoorovú</a:t>
            </a:r>
            <a:r>
              <a:rPr lang="sk-SK" sz="2400" dirty="0"/>
              <a:t> zábavnú streľbu, tréning detí najmä kvôli cene lebo sú výrazne lacnejšie ako diabolky resp. </a:t>
            </a:r>
            <a:r>
              <a:rPr lang="sk-SK" sz="2400" dirty="0" err="1"/>
              <a:t>slugy</a:t>
            </a:r>
            <a:r>
              <a:rPr lang="sk-SK" sz="2400" dirty="0"/>
              <a:t>. </a:t>
            </a:r>
          </a:p>
          <a:p>
            <a:r>
              <a:rPr lang="sk-SK" sz="2400" dirty="0"/>
              <a:t>Veľmi populárne </a:t>
            </a:r>
            <a:r>
              <a:rPr lang="sk-SK" sz="2400" b="1" dirty="0" err="1"/>
              <a:t>Airsoft</a:t>
            </a:r>
            <a:r>
              <a:rPr lang="sk-SK" sz="2400" dirty="0"/>
              <a:t> strelivo v plastovom prevedení kalibru </a:t>
            </a:r>
            <a:r>
              <a:rPr lang="sk-SK" sz="2400"/>
              <a:t>6mm </a:t>
            </a:r>
            <a:endParaRPr lang="sk-SK" sz="2400" b="1" dirty="0"/>
          </a:p>
          <a:p>
            <a:r>
              <a:rPr lang="sk-SK" sz="2400" b="1" dirty="0"/>
              <a:t>Šípky </a:t>
            </a:r>
            <a:r>
              <a:rPr lang="sk-SK" sz="2400" dirty="0"/>
              <a:t>– oceľové šípky s vlepenými chĺpkami, ktoré svojim odporom strelu stabilizujú. Populárne hlavne na kolotočoch a hodových oslavách. Nie sú stabilizované vývrtom, preto nie sú veľmi presné. 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5627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rázok 9" descr="Obrázok, na ktorom je šport, osoba, hráč&#10;&#10;Automaticky generovaný popis">
            <a:extLst>
              <a:ext uri="{FF2B5EF4-FFF2-40B4-BE49-F238E27FC236}">
                <a16:creationId xmlns:a16="http://schemas.microsoft.com/office/drawing/2014/main" id="{8BD5ED22-4334-D576-B5DE-3A2CE05D2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913"/>
          <a:stretch/>
        </p:blipFill>
        <p:spPr>
          <a:xfrm>
            <a:off x="321730" y="321732"/>
            <a:ext cx="5674897" cy="2460657"/>
          </a:xfrm>
          <a:prstGeom prst="rect">
            <a:avLst/>
          </a:prstGeom>
        </p:spPr>
      </p:pic>
      <p:pic>
        <p:nvPicPr>
          <p:cNvPr id="6" name="Obrázok 5" descr="Obrázok, na ktorom je trávnik, vonkajšie, pole, osoba&#10;&#10;Automaticky generovaný popis">
            <a:extLst>
              <a:ext uri="{FF2B5EF4-FFF2-40B4-BE49-F238E27FC236}">
                <a16:creationId xmlns:a16="http://schemas.microsoft.com/office/drawing/2014/main" id="{3586108A-10C2-D174-0818-8462269E5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" r="-2" b="11158"/>
          <a:stretch/>
        </p:blipFill>
        <p:spPr>
          <a:xfrm>
            <a:off x="321730" y="2952206"/>
            <a:ext cx="5674897" cy="3348601"/>
          </a:xfrm>
          <a:prstGeom prst="rect">
            <a:avLst/>
          </a:prstGeom>
        </p:spPr>
      </p:pic>
      <p:pic>
        <p:nvPicPr>
          <p:cNvPr id="8" name="Obrázok 7" descr="Obrázok, na ktorom je osoba, muž, zbraň&#10;&#10;Automaticky generovaný popis">
            <a:extLst>
              <a:ext uri="{FF2B5EF4-FFF2-40B4-BE49-F238E27FC236}">
                <a16:creationId xmlns:a16="http://schemas.microsoft.com/office/drawing/2014/main" id="{C1C9A7CC-0F5D-5C07-C9F1-8F81C3138D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r="10318" b="2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1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Obsah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Čo je to vzduchovka</a:t>
            </a:r>
          </a:p>
          <a:p>
            <a:r>
              <a:rPr lang="sk-SK" sz="2400" dirty="0"/>
              <a:t>Legislatíva SR</a:t>
            </a:r>
          </a:p>
          <a:p>
            <a:r>
              <a:rPr lang="sk-SK" sz="2400" dirty="0"/>
              <a:t>História</a:t>
            </a:r>
          </a:p>
          <a:p>
            <a:r>
              <a:rPr lang="sk-SK" sz="2400" dirty="0"/>
              <a:t>Použitie</a:t>
            </a:r>
          </a:p>
          <a:p>
            <a:r>
              <a:rPr lang="sk-SK" sz="2400" dirty="0"/>
              <a:t>Typy vzduchoviek</a:t>
            </a:r>
          </a:p>
          <a:p>
            <a:r>
              <a:rPr lang="sk-SK" sz="2400" dirty="0"/>
              <a:t>Strelivo a kalibre</a:t>
            </a:r>
          </a:p>
        </p:txBody>
      </p:sp>
    </p:spTree>
    <p:extLst>
      <p:ext uri="{BB962C8B-B14F-4D97-AF65-F5344CB8AC3E}">
        <p14:creationId xmlns:p14="http://schemas.microsoft.com/office/powerpoint/2010/main" val="275553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12036B-6103-C68F-E332-9B9746A0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Ďakujem za pozornosť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Čo je vzduchovka?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Krátka alebo dlhá zbraň, ktorá na výstrel projektilu používa </a:t>
            </a:r>
            <a:r>
              <a:rPr lang="sk-SK" sz="2400" b="1" dirty="0"/>
              <a:t>stlačený vzduch </a:t>
            </a:r>
            <a:r>
              <a:rPr lang="sk-SK" sz="2400" dirty="0"/>
              <a:t>alebo </a:t>
            </a:r>
            <a:r>
              <a:rPr lang="sk-SK" sz="2400" b="1" dirty="0"/>
              <a:t>iný  stlačený plyn</a:t>
            </a:r>
            <a:r>
              <a:rPr lang="sk-SK" sz="2400" dirty="0"/>
              <a:t> - na rozdiel od bežnej palnej zbrane, ktorá používa plyn, vznikajúci z chemickej reakcie v momente výstrelu (napr. horenie strelného prachu). </a:t>
            </a:r>
          </a:p>
          <a:p>
            <a:r>
              <a:rPr lang="sk-SK" sz="2400" dirty="0"/>
              <a:t>Najbežnejšie používaným strelivom je diabolka, brok, šípka,...</a:t>
            </a:r>
          </a:p>
          <a:p>
            <a:pPr marL="0" indent="0">
              <a:buNone/>
            </a:pPr>
            <a:r>
              <a:rPr lang="sk-SK" sz="2400" dirty="0"/>
              <a:t> </a:t>
            </a:r>
          </a:p>
        </p:txBody>
      </p:sp>
      <p:pic>
        <p:nvPicPr>
          <p:cNvPr id="5" name="Obrázok 4" descr="Obrázok, na ktorom je zbraň&#10;&#10;Automaticky generovaný popis">
            <a:extLst>
              <a:ext uri="{FF2B5EF4-FFF2-40B4-BE49-F238E27FC236}">
                <a16:creationId xmlns:a16="http://schemas.microsoft.com/office/drawing/2014/main" id="{E30E59C3-B604-40AB-A22B-AD748191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4539969"/>
            <a:ext cx="2727832" cy="1854926"/>
          </a:xfrm>
          <a:prstGeom prst="rect">
            <a:avLst/>
          </a:prstGeom>
        </p:spPr>
      </p:pic>
      <p:pic>
        <p:nvPicPr>
          <p:cNvPr id="7" name="Obrázok 6" descr="Obrázok, na ktorom je šípka&#10;&#10;Automaticky generovaný popis">
            <a:extLst>
              <a:ext uri="{FF2B5EF4-FFF2-40B4-BE49-F238E27FC236}">
                <a16:creationId xmlns:a16="http://schemas.microsoft.com/office/drawing/2014/main" id="{193E18AF-6308-87BB-5F18-B936BD8926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6" b="37984"/>
          <a:stretch/>
        </p:blipFill>
        <p:spPr>
          <a:xfrm>
            <a:off x="838200" y="3317965"/>
            <a:ext cx="5030833" cy="12220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Obrázok 8" descr="Obrázok, na ktorom je štetec, nástroj&#10;&#10;Automaticky generovaný popis">
            <a:extLst>
              <a:ext uri="{FF2B5EF4-FFF2-40B4-BE49-F238E27FC236}">
                <a16:creationId xmlns:a16="http://schemas.microsoft.com/office/drawing/2014/main" id="{77663FB2-DAB4-AB42-70AD-98421B065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70" y="3589361"/>
            <a:ext cx="4397677" cy="24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6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Legislatíva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Je v Zákone o zbraniach a strelive (190/2003) charakterizovaná v </a:t>
            </a:r>
            <a:r>
              <a:rPr lang="sk-SK" sz="2400" b="1" dirty="0">
                <a:latin typeface="Arial" panose="020B0604020202020204" pitchFamily="34" charset="0"/>
              </a:rPr>
              <a:t>§7</a:t>
            </a:r>
            <a:r>
              <a:rPr lang="sk-SK" sz="2400" dirty="0">
                <a:latin typeface="Arial" panose="020B0604020202020204" pitchFamily="34" charset="0"/>
              </a:rPr>
              <a:t> </a:t>
            </a:r>
            <a:r>
              <a:rPr lang="sk-SK" sz="2400" b="1" dirty="0"/>
              <a:t>Zbraň kategórie D (</a:t>
            </a:r>
            <a:r>
              <a:rPr lang="sk-SK" sz="2400" dirty="0"/>
              <a:t>ods. 1,</a:t>
            </a:r>
            <a:r>
              <a:rPr lang="sk-SK" sz="2400" b="1" dirty="0"/>
              <a:t> </a:t>
            </a:r>
            <a:r>
              <a:rPr lang="sk-SK" sz="2400" dirty="0"/>
              <a:t>písmeno b)</a:t>
            </a:r>
            <a:r>
              <a:rPr lang="sk-SK" sz="2400" b="1" dirty="0"/>
              <a:t>)</a:t>
            </a:r>
          </a:p>
          <a:p>
            <a:r>
              <a:rPr lang="sk-SK" sz="2400" dirty="0"/>
              <a:t>Nadobúdať sa môže od 18 rokov a kinetická energia strely na ústí hlavne nesmie presiahnuť </a:t>
            </a:r>
            <a:r>
              <a:rPr lang="sk-SK" sz="2400" b="1" dirty="0"/>
              <a:t>17J </a:t>
            </a:r>
            <a:r>
              <a:rPr lang="sk-SK" sz="2400" i="1" dirty="0"/>
              <a:t>(ak je energia vyššia ako 17J je to už zbraň kat. C a treba zbrojný preukaz)</a:t>
            </a:r>
          </a:p>
          <a:p>
            <a:r>
              <a:rPr lang="sk-SK" sz="2400" b="1" dirty="0"/>
              <a:t>Držiteľ takejto zbrane:</a:t>
            </a:r>
          </a:p>
          <a:p>
            <a:pPr lvl="1"/>
            <a:r>
              <a:rPr lang="sk-SK" sz="2000" dirty="0"/>
              <a:t>Je povinný mať pri sebe pri manipulácií doklad totožnosti</a:t>
            </a:r>
          </a:p>
          <a:p>
            <a:pPr lvl="1"/>
            <a:r>
              <a:rPr lang="sk-SK" sz="2000" dirty="0"/>
              <a:t>Nesmie zbraň nosiť alebo prepravovať na verejne prístupných miestach viditeľne, okrem účasti na kultúrnej činnosti.</a:t>
            </a:r>
          </a:p>
          <a:p>
            <a:r>
              <a:rPr lang="sk-SK" sz="2400" dirty="0"/>
              <a:t>Streľba zo zbrane kategórie D uvedenej v § 7 ods. 1 písm. a) až d), g), h) a n) je zakázaná na mieste, kde môže byť ohrozený život alebo zdravie osôb alebo spôsobená škoda na majetku.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45158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História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Vzduchovky sú príkladom najstaršej pneumatickej technológie. </a:t>
            </a:r>
          </a:p>
          <a:p>
            <a:r>
              <a:rPr lang="sk-SK" sz="2400" dirty="0"/>
              <a:t>Najstaršia vzduchovka bola vyrobená okolo r. 1580 sa nachádza sa v múzeu </a:t>
            </a:r>
            <a:r>
              <a:rPr lang="sk-SK" sz="2400" dirty="0">
                <a:hlinkClick r:id="rId3" tooltip="Livrustkammaren"/>
              </a:rPr>
              <a:t>Livrustkammaren</a:t>
            </a:r>
            <a:r>
              <a:rPr lang="sk-SK" sz="2400" dirty="0"/>
              <a:t> v Štokholme.</a:t>
            </a:r>
          </a:p>
          <a:p>
            <a:r>
              <a:rPr lang="sk-SK" sz="2400" dirty="0"/>
              <a:t>Najväčší rozmach v 17-19. stor. sa používali vo väčších kalibroch (.30, .51) na lov zveri. V porovnaní s palnými zbraňami strieľali rýchlejšie, bez problémov aj v daždi, boli tichšie a nedymili – neprezrádzali polohu strelca)</a:t>
            </a:r>
          </a:p>
          <a:p>
            <a:r>
              <a:rPr lang="sk-SK" sz="2400" dirty="0"/>
              <a:t>V 18. storočí sa vzduchovky aktívne používali aj v armádach napr. Francúzsko, Rakúsko, ale aj iné mali špeciálnej jednotky ostreľovačov. (vzduchovka </a:t>
            </a:r>
            <a:r>
              <a:rPr lang="sk-SK" sz="2400" dirty="0" err="1"/>
              <a:t>Girardoni</a:t>
            </a:r>
            <a:r>
              <a:rPr lang="sk-SK" sz="2400" dirty="0"/>
              <a:t>) </a:t>
            </a:r>
          </a:p>
          <a:p>
            <a:r>
              <a:rPr lang="sk-SK" sz="2400" dirty="0"/>
              <a:t>Prvá komerčne dostupná a masovo vyrábaná vzduchovka sa začala predávať v roku 1886 v meste Plymouth v Michigane a vyrábala ju firma </a:t>
            </a:r>
            <a:r>
              <a:rPr lang="en-US" sz="2400" dirty="0"/>
              <a:t>William F. Markham's Markham Air Rifle Company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9138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História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Prvá vojenská vzduchovka </a:t>
            </a:r>
            <a:r>
              <a:rPr lang="sk-SK" sz="2400" b="1" dirty="0" err="1"/>
              <a:t>Girardoni</a:t>
            </a:r>
            <a:endParaRPr lang="sk-SK" sz="2400" b="1" dirty="0"/>
          </a:p>
          <a:p>
            <a:r>
              <a:rPr lang="sk-SK" sz="2400" dirty="0"/>
              <a:t>Zbraň vyvinul v rokoch 1786-1796 v </a:t>
            </a:r>
            <a:r>
              <a:rPr lang="sk-SK" sz="2400" dirty="0" err="1"/>
              <a:t>Tyrolsku</a:t>
            </a:r>
            <a:r>
              <a:rPr lang="sk-SK" sz="2400" dirty="0"/>
              <a:t> hodinár, mechanik a puškár </a:t>
            </a:r>
            <a:r>
              <a:rPr lang="sk-SK" sz="2400" dirty="0" err="1"/>
              <a:t>Bartholomäus</a:t>
            </a:r>
            <a:r>
              <a:rPr lang="sk-SK" sz="2400" dirty="0"/>
              <a:t> </a:t>
            </a:r>
            <a:r>
              <a:rPr lang="sk-SK" sz="2400" dirty="0" err="1"/>
              <a:t>Girardoni</a:t>
            </a:r>
            <a:r>
              <a:rPr lang="sk-SK" sz="2400" dirty="0"/>
              <a:t>.  </a:t>
            </a:r>
          </a:p>
          <a:p>
            <a:r>
              <a:rPr lang="sk-SK" sz="2400" dirty="0"/>
              <a:t>Puška mala dĺžku 1,2m a vážila 4,5kg. Nádoba na vzduch bola odnímateľná a tvorila zadnú časť pažby. Projektily boli olovené gule kalibru .51 (13mm), uložené v tubusovom zásobníku</a:t>
            </a:r>
          </a:p>
          <a:p>
            <a:r>
              <a:rPr lang="sk-SK" sz="2400" dirty="0"/>
              <a:t>Dostrel bol 114m pri plnom rezervoári a účinnosť približne ako 9x19mm </a:t>
            </a:r>
            <a:r>
              <a:rPr lang="sk-SK" sz="2400" dirty="0" err="1"/>
              <a:t>Luger</a:t>
            </a:r>
            <a:endParaRPr lang="sk-SK" sz="2400" dirty="0"/>
          </a:p>
          <a:p>
            <a:r>
              <a:rPr lang="sk-SK" sz="2400" dirty="0"/>
              <a:t>Skúsený strelec vedel 20-ranový zásobník vystrieľať približne za pol minúty  </a:t>
            </a:r>
          </a:p>
          <a:p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54DCB55-BE3F-1227-8C46-CFD413E5F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9" b="37333"/>
          <a:stretch/>
        </p:blipFill>
        <p:spPr>
          <a:xfrm>
            <a:off x="2107795" y="4785160"/>
            <a:ext cx="7976409" cy="1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Použitie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Lov - </a:t>
            </a:r>
            <a:r>
              <a:rPr lang="sk-SK" sz="2000" dirty="0"/>
              <a:t>škodnej a drobnej zveri, v prípade výkonnejších vzduchoviek aj diviak či jeleň </a:t>
            </a:r>
          </a:p>
          <a:p>
            <a:r>
              <a:rPr lang="sk-SK" sz="2400" dirty="0"/>
              <a:t>Rekreačná streľba </a:t>
            </a:r>
            <a:r>
              <a:rPr lang="sk-SK" sz="2000" dirty="0"/>
              <a:t>(</a:t>
            </a:r>
            <a:r>
              <a:rPr lang="sk-SK" sz="2000" i="1" dirty="0"/>
              <a:t>po angl. </a:t>
            </a:r>
            <a:r>
              <a:rPr lang="sk-SK" sz="2000" i="1" dirty="0" err="1"/>
              <a:t>plinking</a:t>
            </a:r>
            <a:r>
              <a:rPr lang="sk-SK" sz="2000" dirty="0"/>
              <a:t>) </a:t>
            </a:r>
          </a:p>
          <a:p>
            <a:r>
              <a:rPr lang="sk-SK" sz="2400" dirty="0"/>
              <a:t>Súťažná streľba </a:t>
            </a:r>
          </a:p>
          <a:p>
            <a:pPr lvl="1"/>
            <a:r>
              <a:rPr lang="sk-SK" sz="2000" dirty="0"/>
              <a:t>ISSF alebo olympijská streľba na 10 m puška a pištoľ </a:t>
            </a:r>
          </a:p>
          <a:p>
            <a:pPr lvl="1"/>
            <a:r>
              <a:rPr lang="sk-SK" sz="2000" b="1" dirty="0"/>
              <a:t>FT </a:t>
            </a:r>
            <a:r>
              <a:rPr lang="sk-SK" sz="2000" dirty="0"/>
              <a:t>- </a:t>
            </a:r>
            <a:r>
              <a:rPr lang="sk-SK" sz="2000" dirty="0" err="1"/>
              <a:t>Field</a:t>
            </a:r>
            <a:r>
              <a:rPr lang="sk-SK" sz="2000" dirty="0"/>
              <a:t> </a:t>
            </a:r>
            <a:r>
              <a:rPr lang="sk-SK" sz="2000" dirty="0" err="1"/>
              <a:t>target</a:t>
            </a:r>
            <a:r>
              <a:rPr lang="sk-SK" sz="2000" dirty="0"/>
              <a:t> a </a:t>
            </a:r>
            <a:r>
              <a:rPr lang="sk-SK" sz="2000" b="1" dirty="0"/>
              <a:t>HFT</a:t>
            </a:r>
            <a:r>
              <a:rPr lang="sk-SK" sz="2000" dirty="0"/>
              <a:t> - </a:t>
            </a:r>
            <a:r>
              <a:rPr lang="sk-SK" sz="2000" dirty="0" err="1"/>
              <a:t>Hunter</a:t>
            </a:r>
            <a:r>
              <a:rPr lang="sk-SK" sz="2000" dirty="0"/>
              <a:t> </a:t>
            </a:r>
            <a:r>
              <a:rPr lang="sk-SK" sz="2000" dirty="0" err="1"/>
              <a:t>field</a:t>
            </a:r>
            <a:r>
              <a:rPr lang="sk-SK" sz="2000" dirty="0"/>
              <a:t> </a:t>
            </a:r>
            <a:r>
              <a:rPr lang="sk-SK" sz="2000" dirty="0" err="1"/>
              <a:t>target</a:t>
            </a:r>
            <a:r>
              <a:rPr lang="sk-SK" sz="2000" dirty="0"/>
              <a:t> (7 až 50m)</a:t>
            </a:r>
          </a:p>
          <a:p>
            <a:pPr lvl="1"/>
            <a:r>
              <a:rPr lang="sk-SK" sz="2000" dirty="0" err="1"/>
              <a:t>Benchrest</a:t>
            </a:r>
            <a:r>
              <a:rPr lang="sk-SK" sz="2000" dirty="0"/>
              <a:t> / </a:t>
            </a:r>
            <a:r>
              <a:rPr lang="sk-SK" sz="2000" dirty="0" err="1"/>
              <a:t>Extreme</a:t>
            </a:r>
            <a:r>
              <a:rPr lang="sk-SK" sz="2000" dirty="0"/>
              <a:t> </a:t>
            </a:r>
            <a:r>
              <a:rPr lang="sk-SK" sz="2000" dirty="0" err="1"/>
              <a:t>benchrest</a:t>
            </a:r>
            <a:endParaRPr lang="sk-SK" sz="2000" dirty="0"/>
          </a:p>
          <a:p>
            <a:r>
              <a:rPr lang="sk-SK" sz="2400" dirty="0"/>
              <a:t>Veterinárne účely </a:t>
            </a:r>
            <a:r>
              <a:rPr lang="sk-SK" sz="2000" dirty="0"/>
              <a:t>- uspávacie zbrane</a:t>
            </a:r>
          </a:p>
          <a:p>
            <a:r>
              <a:rPr lang="sk-SK" sz="2400" dirty="0"/>
              <a:t>Ozbrojené zložky </a:t>
            </a:r>
            <a:r>
              <a:rPr lang="sk-SK" sz="2000" dirty="0"/>
              <a:t>– napr. špeciálne zbrane na demonštrácie</a:t>
            </a:r>
          </a:p>
          <a:p>
            <a:r>
              <a:rPr lang="sk-SK" sz="2400" dirty="0"/>
              <a:t>Šport</a:t>
            </a:r>
            <a:r>
              <a:rPr lang="sk-SK" sz="2000" dirty="0"/>
              <a:t> (napríklad </a:t>
            </a:r>
            <a:r>
              <a:rPr lang="sk-SK" sz="2000" dirty="0" err="1"/>
              <a:t>airsoft</a:t>
            </a:r>
            <a:r>
              <a:rPr lang="sk-SK" sz="2000" dirty="0"/>
              <a:t> a </a:t>
            </a:r>
            <a:r>
              <a:rPr lang="sk-SK" sz="2000" dirty="0" err="1"/>
              <a:t>paintball</a:t>
            </a:r>
            <a:r>
              <a:rPr lang="sk-SK" sz="2000" dirty="0"/>
              <a:t>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3137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Typy vzduchoviek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Typ </a:t>
            </a:r>
          </a:p>
          <a:p>
            <a:pPr lvl="1"/>
            <a:r>
              <a:rPr lang="sk-SK" sz="2000" dirty="0"/>
              <a:t>Krátke – pištole </a:t>
            </a:r>
          </a:p>
          <a:p>
            <a:pPr lvl="1"/>
            <a:r>
              <a:rPr lang="sk-SK" sz="2000" dirty="0"/>
              <a:t>Pušky</a:t>
            </a:r>
          </a:p>
          <a:p>
            <a:r>
              <a:rPr lang="sk-SK" sz="2400" dirty="0"/>
              <a:t>Pohon</a:t>
            </a:r>
          </a:p>
          <a:p>
            <a:pPr lvl="1"/>
            <a:r>
              <a:rPr lang="sk-SK" sz="2000" dirty="0"/>
              <a:t>Pružinové</a:t>
            </a:r>
          </a:p>
          <a:p>
            <a:pPr lvl="1"/>
            <a:r>
              <a:rPr lang="sk-SK" sz="2000" dirty="0" err="1"/>
              <a:t>Gas</a:t>
            </a:r>
            <a:r>
              <a:rPr lang="sk-SK" sz="2000" dirty="0"/>
              <a:t> </a:t>
            </a:r>
            <a:r>
              <a:rPr lang="sk-SK" sz="2000" dirty="0" err="1"/>
              <a:t>spring</a:t>
            </a:r>
            <a:endParaRPr lang="sk-SK" sz="2000" dirty="0"/>
          </a:p>
          <a:p>
            <a:pPr lvl="1"/>
            <a:r>
              <a:rPr lang="sk-SK" sz="2000" dirty="0"/>
              <a:t>Pneumatické</a:t>
            </a:r>
          </a:p>
          <a:p>
            <a:pPr lvl="1"/>
            <a:r>
              <a:rPr lang="sk-SK" sz="2000" dirty="0"/>
              <a:t>Plynové</a:t>
            </a:r>
          </a:p>
          <a:p>
            <a:pPr lvl="1"/>
            <a:r>
              <a:rPr lang="sk-SK" sz="2000" dirty="0"/>
              <a:t>PCP – </a:t>
            </a:r>
            <a:r>
              <a:rPr lang="sk-SK" sz="2000" dirty="0" err="1"/>
              <a:t>precharged</a:t>
            </a:r>
            <a:r>
              <a:rPr lang="sk-SK" sz="2000" dirty="0"/>
              <a:t> </a:t>
            </a:r>
            <a:r>
              <a:rPr lang="sk-SK" sz="2000" dirty="0" err="1"/>
              <a:t>pneumatic</a:t>
            </a:r>
            <a:endParaRPr lang="sk-SK" sz="2000" dirty="0"/>
          </a:p>
          <a:p>
            <a:pPr lvl="1"/>
            <a:endParaRPr lang="sk-SK" sz="2000" dirty="0"/>
          </a:p>
          <a:p>
            <a:pPr lvl="1"/>
            <a:endParaRPr lang="sk-SK" sz="2000" dirty="0"/>
          </a:p>
        </p:txBody>
      </p:sp>
      <p:pic>
        <p:nvPicPr>
          <p:cNvPr id="5" name="Obrázok 4" descr="Obrázok, na ktorom je zbraň&#10;&#10;Automaticky generovaný popis">
            <a:extLst>
              <a:ext uri="{FF2B5EF4-FFF2-40B4-BE49-F238E27FC236}">
                <a16:creationId xmlns:a16="http://schemas.microsoft.com/office/drawing/2014/main" id="{D1A617BB-0719-2767-2BA0-26D287A57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9" y="1265129"/>
            <a:ext cx="6455191" cy="4626220"/>
          </a:xfrm>
          <a:prstGeom prst="rect">
            <a:avLst/>
          </a:prstGeom>
        </p:spPr>
      </p:pic>
      <p:pic>
        <p:nvPicPr>
          <p:cNvPr id="7" name="Obrázok 6" descr="Obrázok, na ktorom je zbraň&#10;&#10;Automaticky generovaný popis">
            <a:extLst>
              <a:ext uri="{FF2B5EF4-FFF2-40B4-BE49-F238E27FC236}">
                <a16:creationId xmlns:a16="http://schemas.microsoft.com/office/drawing/2014/main" id="{7B41B8E2-9926-6420-8725-C5AA4EE29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0" y="4589635"/>
            <a:ext cx="3513349" cy="19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1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EE719-14CA-6FDC-CEAB-6952E092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sk-SK" sz="4000" b="1" dirty="0"/>
              <a:t>Pružinové vzduchovky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DA7E8-1463-0AD0-7A45-504967E5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/>
          </a:bodyPr>
          <a:lstStyle/>
          <a:p>
            <a:r>
              <a:rPr lang="sk-SK" sz="2400" dirty="0"/>
              <a:t>Princíp streľby využíva silu stlačenej pružiny tlačiacej na piest, ktorý v kompresnej komore stláča vzduch, ktorý po dosiahnutí potrebného tlaku vystrelí projektil.  </a:t>
            </a:r>
          </a:p>
          <a:p>
            <a:r>
              <a:rPr lang="sk-SK" sz="2400" dirty="0"/>
              <a:t>Vzduch sa pri stláčaní v kompresnej</a:t>
            </a:r>
            <a:br>
              <a:rPr lang="sk-SK" sz="2400" dirty="0"/>
            </a:br>
            <a:r>
              <a:rPr lang="sk-SK" sz="2400" dirty="0"/>
              <a:t>komore na krátky čas zahrieva </a:t>
            </a:r>
            <a:br>
              <a:rPr lang="sk-SK" sz="2400" dirty="0"/>
            </a:br>
            <a:r>
              <a:rPr lang="sk-SK" sz="2400" dirty="0"/>
              <a:t>na vysokú teplotu - Adiabatický dej</a:t>
            </a:r>
          </a:p>
          <a:p>
            <a:r>
              <a:rPr lang="sk-SK" sz="2400" dirty="0"/>
              <a:t>Pri použití nevhodného maziva môže</a:t>
            </a:r>
            <a:br>
              <a:rPr lang="sk-SK" sz="2400" dirty="0"/>
            </a:br>
            <a:r>
              <a:rPr lang="sk-SK" sz="2400" dirty="0"/>
              <a:t>dôjsť k tzv. </a:t>
            </a:r>
            <a:r>
              <a:rPr lang="sk-SK" sz="2400" b="1" dirty="0" err="1"/>
              <a:t>dieseling</a:t>
            </a:r>
            <a:r>
              <a:rPr lang="sk-SK" sz="2400" b="1" dirty="0"/>
              <a:t> efektu</a:t>
            </a:r>
            <a:r>
              <a:rPr lang="sk-SK" sz="2400" dirty="0"/>
              <a:t> </a:t>
            </a:r>
          </a:p>
          <a:p>
            <a:r>
              <a:rPr lang="sk-SK" sz="2400" b="1" dirty="0"/>
              <a:t>Typy</a:t>
            </a:r>
            <a:r>
              <a:rPr lang="sk-SK" sz="2400" dirty="0"/>
              <a:t>:</a:t>
            </a:r>
          </a:p>
          <a:p>
            <a:pPr lvl="1"/>
            <a:r>
              <a:rPr lang="sk-SK" sz="2000" dirty="0" err="1"/>
              <a:t>Zlamovacia</a:t>
            </a:r>
            <a:r>
              <a:rPr lang="sk-SK" sz="2000" dirty="0"/>
              <a:t> hlaveň</a:t>
            </a:r>
          </a:p>
          <a:p>
            <a:pPr lvl="1"/>
            <a:r>
              <a:rPr lang="sk-SK" sz="2000" dirty="0"/>
              <a:t>Pevná hlaveň – nabíjanie pákou pod, nad alebo vedľa </a:t>
            </a:r>
            <a:r>
              <a:rPr lang="sk-SK" sz="2000" dirty="0" err="1"/>
              <a:t>hlavňe</a:t>
            </a:r>
            <a:r>
              <a:rPr lang="sk-SK" sz="2000" dirty="0"/>
              <a:t> </a:t>
            </a:r>
          </a:p>
          <a:p>
            <a:pPr lvl="1"/>
            <a:r>
              <a:rPr lang="sk-SK" sz="2000" dirty="0"/>
              <a:t>Elektrický pohon (napr. airsoftové zbrane) </a:t>
            </a:r>
          </a:p>
          <a:p>
            <a:r>
              <a:rPr lang="sk-SK" sz="2400" b="1" dirty="0"/>
              <a:t>Nevýhody</a:t>
            </a:r>
            <a:r>
              <a:rPr lang="sk-SK" sz="2400" dirty="0"/>
              <a:t> – sú hlučné, po každom výstrele ich treba natiahnuť a majú silný spätný ráz a vibrácie, aby boli presné treba ich vedieť správne držať </a:t>
            </a:r>
            <a:r>
              <a:rPr lang="sk-SK" sz="2400" dirty="0">
                <a:sym typeface="Wingdings" panose="05000000000000000000" pitchFamily="2" charset="2"/>
              </a:rPr>
              <a:t></a:t>
            </a:r>
            <a:r>
              <a:rPr lang="sk-SK" sz="2400" dirty="0"/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FA9B457-50A6-4409-F2A6-BDBC2F04C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1378"/>
            <a:ext cx="5044440" cy="21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377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1448</Words>
  <Application>Microsoft Office PowerPoint</Application>
  <PresentationFormat>Širokouhlá</PresentationFormat>
  <Paragraphs>108</Paragraphs>
  <Slides>20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Motív Office</vt:lpstr>
      <vt:lpstr>Vzduchovky</vt:lpstr>
      <vt:lpstr>Obsah</vt:lpstr>
      <vt:lpstr>Čo je vzduchovka?</vt:lpstr>
      <vt:lpstr>Legislatíva</vt:lpstr>
      <vt:lpstr>História</vt:lpstr>
      <vt:lpstr>História</vt:lpstr>
      <vt:lpstr>Použitie</vt:lpstr>
      <vt:lpstr>Typy vzduchoviek</vt:lpstr>
      <vt:lpstr>Pružinové vzduchovky</vt:lpstr>
      <vt:lpstr>Gas spring vzduchovky</vt:lpstr>
      <vt:lpstr>Pneumatické vzduchovky</vt:lpstr>
      <vt:lpstr>PCP vzduchovky (precharged pneumatic)</vt:lpstr>
      <vt:lpstr>PCP vzduchovky (precharged pneumatic)</vt:lpstr>
      <vt:lpstr>Plynové vzduchovky</vt:lpstr>
      <vt:lpstr>Strelivo a kalibre</vt:lpstr>
      <vt:lpstr>Diabolky</vt:lpstr>
      <vt:lpstr>Slug</vt:lpstr>
      <vt:lpstr>BB a iné typy</vt:lpstr>
      <vt:lpstr>Prezentácia programu PowerPoint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Vzduchovky</dc:title>
  <dc:creator>Michal Poništ</dc:creator>
  <cp:lastModifiedBy>Ladislav Gall</cp:lastModifiedBy>
  <cp:revision>8</cp:revision>
  <dcterms:created xsi:type="dcterms:W3CDTF">2022-05-09T09:00:38Z</dcterms:created>
  <dcterms:modified xsi:type="dcterms:W3CDTF">2022-05-10T16:34:34Z</dcterms:modified>
</cp:coreProperties>
</file>